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7" r:id="rId1"/>
  </p:sldMasterIdLst>
  <p:sldIdLst>
    <p:sldId id="256" r:id="rId2"/>
    <p:sldId id="257" r:id="rId3"/>
    <p:sldId id="260" r:id="rId4"/>
    <p:sldId id="264" r:id="rId5"/>
    <p:sldId id="265" r:id="rId6"/>
    <p:sldId id="259" r:id="rId7"/>
    <p:sldId id="262" r:id="rId8"/>
    <p:sldId id="261" r:id="rId9"/>
    <p:sldId id="267" r:id="rId10"/>
    <p:sldId id="273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7" r:id="rId19"/>
    <p:sldId id="278" r:id="rId20"/>
    <p:sldId id="280" r:id="rId21"/>
    <p:sldId id="279" r:id="rId22"/>
    <p:sldId id="285" r:id="rId23"/>
    <p:sldId id="286" r:id="rId24"/>
    <p:sldId id="287" r:id="rId25"/>
    <p:sldId id="288" r:id="rId26"/>
    <p:sldId id="290" r:id="rId27"/>
    <p:sldId id="291" r:id="rId28"/>
    <p:sldId id="292" r:id="rId29"/>
    <p:sldId id="281" r:id="rId30"/>
    <p:sldId id="282" r:id="rId31"/>
    <p:sldId id="283" r:id="rId32"/>
    <p:sldId id="284" r:id="rId33"/>
    <p:sldId id="293" r:id="rId34"/>
    <p:sldId id="289" r:id="rId35"/>
    <p:sldId id="294" r:id="rId36"/>
    <p:sldId id="29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5238"/>
  </p:normalViewPr>
  <p:slideViewPr>
    <p:cSldViewPr snapToGrid="0" snapToObjects="1">
      <p:cViewPr varScale="1">
        <p:scale>
          <a:sx n="90" d="100"/>
          <a:sy n="90" d="100"/>
        </p:scale>
        <p:origin x="23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3/28/22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3/28/22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6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3/28/22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1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3/28/22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9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3/28/22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6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3/28/22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3/28/22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96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3/28/22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3/28/22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7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3/28/22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479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3/28/22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319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3/28/22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5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6" r:id="rId6"/>
    <p:sldLayoutId id="2147483911" r:id="rId7"/>
    <p:sldLayoutId id="2147483912" r:id="rId8"/>
    <p:sldLayoutId id="2147483913" r:id="rId9"/>
    <p:sldLayoutId id="2147483915" r:id="rId10"/>
    <p:sldLayoutId id="21474839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isco.felix@eduavance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9654BDA8-EE5D-4DC8-BA6E-A93D6501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8" y="736600"/>
            <a:ext cx="7534652" cy="5384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BDD93B-1C30-E240-8F5E-334AE5866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814" y="1482634"/>
            <a:ext cx="5928018" cy="3046798"/>
          </a:xfrm>
        </p:spPr>
        <p:txBody>
          <a:bodyPr>
            <a:normAutofit fontScale="90000"/>
          </a:bodyPr>
          <a:lstStyle/>
          <a:p>
            <a:pPr algn="l"/>
            <a:r>
              <a:rPr lang="es-MX" sz="6800" dirty="0">
                <a:solidFill>
                  <a:schemeClr val="bg1"/>
                </a:solidFill>
              </a:rPr>
              <a:t>Planeación Estrategica tic en educación </a:t>
            </a:r>
            <a:br>
              <a:rPr lang="es-MX" sz="6800" dirty="0">
                <a:solidFill>
                  <a:schemeClr val="bg1"/>
                </a:solidFill>
              </a:rPr>
            </a:br>
            <a:endParaRPr lang="es-MX" sz="68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942C93-8FCD-F443-8171-4803B02DA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0814" y="4686300"/>
            <a:ext cx="6123542" cy="1057276"/>
          </a:xfrm>
        </p:spPr>
        <p:txBody>
          <a:bodyPr>
            <a:normAutofit/>
          </a:bodyPr>
          <a:lstStyle/>
          <a:p>
            <a:pPr algn="l">
              <a:lnSpc>
                <a:spcPct val="91000"/>
              </a:lnSpc>
            </a:pPr>
            <a:r>
              <a:rPr lang="es-MX" sz="2800" dirty="0"/>
              <a:t>Grupo Avance Educativo</a:t>
            </a:r>
          </a:p>
          <a:p>
            <a:pPr algn="l">
              <a:lnSpc>
                <a:spcPct val="91000"/>
              </a:lnSpc>
            </a:pPr>
            <a:r>
              <a:rPr lang="es-MX" sz="2800" dirty="0"/>
              <a:t>Servicios Educativos para el Siglo XXI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0A75B465-8657-4063-97DD-84EBD99B7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1" r="11729"/>
          <a:stretch/>
        </p:blipFill>
        <p:spPr>
          <a:xfrm>
            <a:off x="20" y="736600"/>
            <a:ext cx="4657328" cy="53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1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7843839" y="277274"/>
            <a:ext cx="4348162" cy="1700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dirty="0">
                <a:solidFill>
                  <a:schemeClr val="tx1"/>
                </a:solidFill>
              </a:rPr>
              <a:t>ACTIVIDADES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81A7FE8-244B-C541-9B6D-3D57726C8586}"/>
              </a:ext>
            </a:extLst>
          </p:cNvPr>
          <p:cNvSpPr/>
          <p:nvPr/>
        </p:nvSpPr>
        <p:spPr>
          <a:xfrm>
            <a:off x="1014413" y="1253804"/>
            <a:ext cx="10144125" cy="4448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C589B58-A1E7-804E-AB42-BBCCCBF40089}"/>
              </a:ext>
            </a:extLst>
          </p:cNvPr>
          <p:cNvSpPr txBox="1">
            <a:spLocks/>
          </p:cNvSpPr>
          <p:nvPr/>
        </p:nvSpPr>
        <p:spPr>
          <a:xfrm>
            <a:off x="1423534" y="1735504"/>
            <a:ext cx="9106353" cy="37223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700" dirty="0">
                <a:solidFill>
                  <a:schemeClr val="tx1"/>
                </a:solidFill>
                <a:latin typeface="Raleway" panose="020B0503030101060003" pitchFamily="34" charset="77"/>
                <a:cs typeface="Gill Sans MT"/>
              </a:rPr>
              <a:t>Esta semana</a:t>
            </a:r>
          </a:p>
          <a:p>
            <a:endParaRPr lang="es-ES" sz="2700" dirty="0">
              <a:solidFill>
                <a:schemeClr val="tx1"/>
              </a:solidFill>
              <a:latin typeface="Raleway" panose="020B0503030101060003" pitchFamily="34" charset="77"/>
              <a:cs typeface="Gill Sans 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Asistir a las sesiones sincrónicas (lunes y miércoles 10 a.m.)</a:t>
            </a:r>
            <a:endParaRPr lang="es-ES" sz="2700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Trabajar en el producto solicitado en el tema 1. </a:t>
            </a:r>
            <a:endParaRPr lang="es-ES" sz="2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68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7843839" y="277274"/>
            <a:ext cx="4348162" cy="1700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dirty="0">
                <a:solidFill>
                  <a:schemeClr val="tx1"/>
                </a:solidFill>
              </a:rPr>
              <a:t>Aula virtual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A54F06-D681-F74D-9545-2BA3DABCB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468697"/>
            <a:ext cx="9533204" cy="47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7843839" y="277274"/>
            <a:ext cx="4348162" cy="1700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dirty="0">
                <a:solidFill>
                  <a:schemeClr val="tx1"/>
                </a:solidFill>
              </a:rPr>
              <a:t>Aula virtual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4CFE402-3757-FC4C-B6E4-75D32B2DB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16" y="1538558"/>
            <a:ext cx="10347384" cy="47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38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7843839" y="277274"/>
            <a:ext cx="4348162" cy="1700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dirty="0">
                <a:solidFill>
                  <a:schemeClr val="tx1"/>
                </a:solidFill>
              </a:rPr>
              <a:t>Aula virtual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C33EA41-53BA-B344-A4A8-C118E6D84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8" y="1405655"/>
            <a:ext cx="8949270" cy="502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4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7843839" y="277274"/>
            <a:ext cx="4348162" cy="1700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dirty="0">
                <a:solidFill>
                  <a:schemeClr val="tx1"/>
                </a:solidFill>
              </a:rPr>
              <a:t>Aula virtual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677FBC7-2FD9-9640-A127-9C18A1950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4" y="1509313"/>
            <a:ext cx="8829674" cy="479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37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94163F0-9EB4-744A-9021-32D5A183B93F}"/>
              </a:ext>
            </a:extLst>
          </p:cNvPr>
          <p:cNvSpPr txBox="1">
            <a:spLocks/>
          </p:cNvSpPr>
          <p:nvPr/>
        </p:nvSpPr>
        <p:spPr>
          <a:xfrm>
            <a:off x="2297556" y="5532120"/>
            <a:ext cx="10268712" cy="1700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dirty="0"/>
              <a:t>¿dudas? ¿comentarios?</a:t>
            </a:r>
          </a:p>
        </p:txBody>
      </p:sp>
      <p:pic>
        <p:nvPicPr>
          <p:cNvPr id="7" name="Picture 2" descr="Sabías que la canción de Misión Imposible la compuso un argentino? |  Entretenimiento Cultura Pop | Univision">
            <a:extLst>
              <a:ext uri="{FF2B5EF4-FFF2-40B4-BE49-F238E27FC236}">
                <a16:creationId xmlns:a16="http://schemas.microsoft.com/office/drawing/2014/main" id="{60EC5640-2535-9847-BB19-72C6341B4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56" y="1743617"/>
            <a:ext cx="7596887" cy="31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7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9654BDA8-EE5D-4DC8-BA6E-A93D6501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348" y="736600"/>
            <a:ext cx="7534652" cy="5384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BDD93B-1C30-E240-8F5E-334AE5866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814" y="1482634"/>
            <a:ext cx="6643536" cy="3203666"/>
          </a:xfrm>
        </p:spPr>
        <p:txBody>
          <a:bodyPr>
            <a:normAutofit fontScale="90000"/>
          </a:bodyPr>
          <a:lstStyle/>
          <a:p>
            <a:pPr algn="l"/>
            <a:r>
              <a:rPr lang="es-MX" sz="6800" dirty="0">
                <a:solidFill>
                  <a:schemeClr val="bg1"/>
                </a:solidFill>
              </a:rPr>
              <a:t>Administración de redes </a:t>
            </a:r>
            <a:br>
              <a:rPr lang="es-MX" sz="6800" dirty="0">
                <a:solidFill>
                  <a:schemeClr val="bg1"/>
                </a:solidFill>
              </a:rPr>
            </a:br>
            <a:r>
              <a:rPr lang="es-MX" sz="4000" cap="none" dirty="0">
                <a:solidFill>
                  <a:schemeClr val="bg1"/>
                </a:solidFill>
              </a:rPr>
              <a:t>Consideraciones para el diagnóstico</a:t>
            </a:r>
            <a:br>
              <a:rPr lang="es-MX" sz="6800" dirty="0">
                <a:solidFill>
                  <a:schemeClr val="bg1"/>
                </a:solidFill>
              </a:rPr>
            </a:br>
            <a:endParaRPr lang="es-MX" sz="68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942C93-8FCD-F443-8171-4803B02DA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0814" y="4686300"/>
            <a:ext cx="6123542" cy="1057276"/>
          </a:xfrm>
        </p:spPr>
        <p:txBody>
          <a:bodyPr>
            <a:normAutofit/>
          </a:bodyPr>
          <a:lstStyle/>
          <a:p>
            <a:pPr algn="l">
              <a:lnSpc>
                <a:spcPct val="91000"/>
              </a:lnSpc>
            </a:pPr>
            <a:r>
              <a:rPr lang="es-MX" sz="2800" dirty="0"/>
              <a:t>Grupo Avance Educativo</a:t>
            </a:r>
          </a:p>
          <a:p>
            <a:pPr algn="l">
              <a:lnSpc>
                <a:spcPct val="91000"/>
              </a:lnSpc>
            </a:pPr>
            <a:r>
              <a:rPr lang="es-MX" sz="2800" dirty="0"/>
              <a:t>Servicios Educativos para el Siglo XXI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54C2BB-E14F-C947-A931-0395EC7C9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9" y="842963"/>
            <a:ext cx="4562929" cy="52784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141900B-87A4-8F42-AE12-27800A188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9" y="763586"/>
            <a:ext cx="4562929" cy="52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66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6096000" y="2062384"/>
            <a:ext cx="4348162" cy="1700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dirty="0">
                <a:solidFill>
                  <a:schemeClr val="tx1"/>
                </a:solidFill>
              </a:rPr>
              <a:t>Tic en educación</a:t>
            </a:r>
          </a:p>
        </p:txBody>
      </p:sp>
      <p:pic>
        <p:nvPicPr>
          <p:cNvPr id="2050" name="Picture 2" descr="TIC´S EN LA EDUCACIÓN - TECNOLOGIA DE LA INFORMACION Y COMUNICACION - YOPAL">
            <a:extLst>
              <a:ext uri="{FF2B5EF4-FFF2-40B4-BE49-F238E27FC236}">
                <a16:creationId xmlns:a16="http://schemas.microsoft.com/office/drawing/2014/main" id="{F0346085-427D-5A4F-B3EE-C4E69F878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20" y="1211262"/>
            <a:ext cx="4338241" cy="51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217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24594-A5A9-C24B-99F1-EAD371C2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DIAGNÓSTICO DE INFRAESTRUCTURA DE RED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68C77C-7984-3240-9D59-D131E88F9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¿POR QUÉ ES NECESARIO?</a:t>
            </a:r>
          </a:p>
        </p:txBody>
      </p:sp>
    </p:spTree>
    <p:extLst>
      <p:ext uri="{BB962C8B-B14F-4D97-AF65-F5344CB8AC3E}">
        <p14:creationId xmlns:p14="http://schemas.microsoft.com/office/powerpoint/2010/main" val="4027035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7843839" y="277274"/>
            <a:ext cx="4348162" cy="1700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dirty="0">
                <a:solidFill>
                  <a:schemeClr val="tx1"/>
                </a:solidFill>
              </a:rPr>
              <a:t>BENEFICIOS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BA45D7F-9028-9240-8572-AB6BD6F8F573}"/>
              </a:ext>
            </a:extLst>
          </p:cNvPr>
          <p:cNvSpPr/>
          <p:nvPr/>
        </p:nvSpPr>
        <p:spPr>
          <a:xfrm>
            <a:off x="1014413" y="1253804"/>
            <a:ext cx="10144125" cy="4448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9F52796-AC7C-AC4D-8B15-40649FCC1578}"/>
              </a:ext>
            </a:extLst>
          </p:cNvPr>
          <p:cNvSpPr txBox="1">
            <a:spLocks/>
          </p:cNvSpPr>
          <p:nvPr/>
        </p:nvSpPr>
        <p:spPr>
          <a:xfrm>
            <a:off x="1423534" y="1735504"/>
            <a:ext cx="9106353" cy="37223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700" dirty="0">
              <a:solidFill>
                <a:schemeClr val="tx1"/>
              </a:solidFill>
              <a:latin typeface="Raleway" panose="020B0503030101060003" pitchFamily="34" charset="77"/>
              <a:cs typeface="Gill Sans 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Dominio de la infraestructura física</a:t>
            </a:r>
            <a:endParaRPr lang="es-ES" sz="2700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 Prevención de incidencias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 Optimización de recursos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 Crecimiento</a:t>
            </a:r>
            <a:endParaRPr lang="es-ES" sz="2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834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42159-19CF-6646-8A2B-8DF0810A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bienvenida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1582DC6-5DAA-224E-BA27-55E3C04BB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452" y="883695"/>
            <a:ext cx="3690380" cy="358157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676A65D-9A04-2C4C-BE62-46B61E889B6F}"/>
              </a:ext>
            </a:extLst>
          </p:cNvPr>
          <p:cNvSpPr txBox="1">
            <a:spLocks/>
          </p:cNvSpPr>
          <p:nvPr/>
        </p:nvSpPr>
        <p:spPr>
          <a:xfrm>
            <a:off x="960120" y="3014315"/>
            <a:ext cx="3985009" cy="1825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s-ES" sz="2400" dirty="0">
                <a:latin typeface="Raleway" panose="020B0503030101060003" pitchFamily="34" charset="77"/>
                <a:cs typeface="Gill Sans MT"/>
              </a:rPr>
              <a:t>DOCTORA JUANA E. SUÁREZ CONEJERO</a:t>
            </a:r>
          </a:p>
          <a:p>
            <a:pPr algn="l">
              <a:lnSpc>
                <a:spcPct val="120000"/>
              </a:lnSpc>
            </a:pPr>
            <a:r>
              <a:rPr lang="es-ES" sz="2400" dirty="0">
                <a:latin typeface="Raleway" panose="020B0503030101060003" pitchFamily="34" charset="77"/>
                <a:cs typeface="Gill Sans MT"/>
              </a:rPr>
              <a:t>Directora General</a:t>
            </a:r>
          </a:p>
          <a:p>
            <a:pPr algn="l">
              <a:lnSpc>
                <a:spcPct val="120000"/>
              </a:lnSpc>
            </a:pPr>
            <a:r>
              <a:rPr lang="es-ES" sz="2400" dirty="0">
                <a:latin typeface="Raleway" panose="020B0503030101060003" pitchFamily="34" charset="77"/>
                <a:cs typeface="Gill Sans MT"/>
              </a:rPr>
              <a:t>Grupo Avance Educativo de México</a:t>
            </a:r>
          </a:p>
        </p:txBody>
      </p:sp>
    </p:spTree>
    <p:extLst>
      <p:ext uri="{BB962C8B-B14F-4D97-AF65-F5344CB8AC3E}">
        <p14:creationId xmlns:p14="http://schemas.microsoft.com/office/powerpoint/2010/main" val="1705343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9172575" y="277274"/>
            <a:ext cx="3019426" cy="1700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dirty="0">
                <a:solidFill>
                  <a:schemeClr val="tx1"/>
                </a:solidFill>
              </a:rPr>
              <a:t>pautas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BA45D7F-9028-9240-8572-AB6BD6F8F573}"/>
              </a:ext>
            </a:extLst>
          </p:cNvPr>
          <p:cNvSpPr/>
          <p:nvPr/>
        </p:nvSpPr>
        <p:spPr>
          <a:xfrm>
            <a:off x="1014413" y="1253804"/>
            <a:ext cx="10144125" cy="4448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9F52796-AC7C-AC4D-8B15-40649FCC1578}"/>
              </a:ext>
            </a:extLst>
          </p:cNvPr>
          <p:cNvSpPr txBox="1">
            <a:spLocks/>
          </p:cNvSpPr>
          <p:nvPr/>
        </p:nvSpPr>
        <p:spPr>
          <a:xfrm>
            <a:off x="1423534" y="1735504"/>
            <a:ext cx="9106353" cy="37223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700" dirty="0">
              <a:solidFill>
                <a:schemeClr val="tx1"/>
              </a:solidFill>
              <a:latin typeface="Raleway" panose="020B0503030101060003" pitchFamily="34" charset="77"/>
              <a:cs typeface="Gill Sans 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Documentación la 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Clasificación y análisis de la Información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Diagnóstico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Estrategias o diseño de soluciones</a:t>
            </a:r>
          </a:p>
        </p:txBody>
      </p:sp>
    </p:spTree>
    <p:extLst>
      <p:ext uri="{BB962C8B-B14F-4D97-AF65-F5344CB8AC3E}">
        <p14:creationId xmlns:p14="http://schemas.microsoft.com/office/powerpoint/2010/main" val="1554279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6562725" y="187838"/>
            <a:ext cx="5629275" cy="878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solidFill>
                  <a:schemeClr val="tx1"/>
                </a:solidFill>
              </a:rPr>
              <a:t>Documentación de la red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BA45D7F-9028-9240-8572-AB6BD6F8F573}"/>
              </a:ext>
            </a:extLst>
          </p:cNvPr>
          <p:cNvSpPr/>
          <p:nvPr/>
        </p:nvSpPr>
        <p:spPr>
          <a:xfrm>
            <a:off x="1014413" y="1253804"/>
            <a:ext cx="10144125" cy="4448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22634D-3C13-6142-B36D-5B1C9DF74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1010920"/>
            <a:ext cx="7734300" cy="4521200"/>
          </a:xfrm>
          <a:prstGeom prst="rect">
            <a:avLst/>
          </a:prstGeom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079CF9BF-9694-8A41-B950-7CABEB67462C}"/>
              </a:ext>
            </a:extLst>
          </p:cNvPr>
          <p:cNvSpPr txBox="1">
            <a:spLocks/>
          </p:cNvSpPr>
          <p:nvPr/>
        </p:nvSpPr>
        <p:spPr>
          <a:xfrm>
            <a:off x="5051106" y="5915767"/>
            <a:ext cx="4326256" cy="4577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bg1"/>
                </a:solidFill>
              </a:rPr>
              <a:t>MODELO OSI</a:t>
            </a:r>
          </a:p>
        </p:txBody>
      </p:sp>
    </p:spTree>
    <p:extLst>
      <p:ext uri="{BB962C8B-B14F-4D97-AF65-F5344CB8AC3E}">
        <p14:creationId xmlns:p14="http://schemas.microsoft.com/office/powerpoint/2010/main" val="3312850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7843838" y="187838"/>
            <a:ext cx="4348162" cy="878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solidFill>
                  <a:schemeClr val="tx1"/>
                </a:solidFill>
              </a:rPr>
              <a:t>Documentación de la red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BA45D7F-9028-9240-8572-AB6BD6F8F573}"/>
              </a:ext>
            </a:extLst>
          </p:cNvPr>
          <p:cNvSpPr/>
          <p:nvPr/>
        </p:nvSpPr>
        <p:spPr>
          <a:xfrm>
            <a:off x="1014413" y="1253804"/>
            <a:ext cx="10144125" cy="4448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079CF9BF-9694-8A41-B950-7CABEB67462C}"/>
              </a:ext>
            </a:extLst>
          </p:cNvPr>
          <p:cNvSpPr txBox="1">
            <a:spLocks/>
          </p:cNvSpPr>
          <p:nvPr/>
        </p:nvSpPr>
        <p:spPr>
          <a:xfrm>
            <a:off x="5051106" y="5915767"/>
            <a:ext cx="4326256" cy="4577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bg1"/>
                </a:solidFill>
              </a:rPr>
              <a:t>CAPA FÍSICA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AE2E29-291D-A641-B803-2B355327D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50" y="209579"/>
            <a:ext cx="5861050" cy="522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30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7843838" y="187838"/>
            <a:ext cx="4348162" cy="878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solidFill>
                  <a:schemeClr val="tx1"/>
                </a:solidFill>
              </a:rPr>
              <a:t>Documentación de la red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BA45D7F-9028-9240-8572-AB6BD6F8F573}"/>
              </a:ext>
            </a:extLst>
          </p:cNvPr>
          <p:cNvSpPr/>
          <p:nvPr/>
        </p:nvSpPr>
        <p:spPr>
          <a:xfrm>
            <a:off x="1014413" y="1253804"/>
            <a:ext cx="10144125" cy="4448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079CF9BF-9694-8A41-B950-7CABEB67462C}"/>
              </a:ext>
            </a:extLst>
          </p:cNvPr>
          <p:cNvSpPr txBox="1">
            <a:spLocks/>
          </p:cNvSpPr>
          <p:nvPr/>
        </p:nvSpPr>
        <p:spPr>
          <a:xfrm>
            <a:off x="5051106" y="5915767"/>
            <a:ext cx="4326256" cy="4577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bg1"/>
                </a:solidFill>
              </a:rPr>
              <a:t>CAPA FÍSICA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90A55E0-6186-D846-9513-9472B62D5BE5}"/>
              </a:ext>
            </a:extLst>
          </p:cNvPr>
          <p:cNvSpPr txBox="1">
            <a:spLocks/>
          </p:cNvSpPr>
          <p:nvPr/>
        </p:nvSpPr>
        <p:spPr>
          <a:xfrm>
            <a:off x="1423534" y="1735504"/>
            <a:ext cx="9106353" cy="37223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Diagrama o esquema de 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Clasificación de la 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Medios de transmisión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Dispositivos conectados a la red</a:t>
            </a:r>
          </a:p>
        </p:txBody>
      </p:sp>
    </p:spTree>
    <p:extLst>
      <p:ext uri="{BB962C8B-B14F-4D97-AF65-F5344CB8AC3E}">
        <p14:creationId xmlns:p14="http://schemas.microsoft.com/office/powerpoint/2010/main" val="1981283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7843838" y="187838"/>
            <a:ext cx="4348162" cy="878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solidFill>
                  <a:schemeClr val="tx1"/>
                </a:solidFill>
              </a:rPr>
              <a:t>Documentación de la red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BA45D7F-9028-9240-8572-AB6BD6F8F573}"/>
              </a:ext>
            </a:extLst>
          </p:cNvPr>
          <p:cNvSpPr/>
          <p:nvPr/>
        </p:nvSpPr>
        <p:spPr>
          <a:xfrm>
            <a:off x="1014413" y="1253804"/>
            <a:ext cx="10144125" cy="4448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079CF9BF-9694-8A41-B950-7CABEB67462C}"/>
              </a:ext>
            </a:extLst>
          </p:cNvPr>
          <p:cNvSpPr txBox="1">
            <a:spLocks/>
          </p:cNvSpPr>
          <p:nvPr/>
        </p:nvSpPr>
        <p:spPr>
          <a:xfrm>
            <a:off x="5051106" y="5915767"/>
            <a:ext cx="4326256" cy="4577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bg1"/>
                </a:solidFill>
              </a:rPr>
              <a:t>CAPA DE ENLACE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129A5C-FC9D-F542-B22B-284C432F2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794" y="358625"/>
            <a:ext cx="5980993" cy="507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18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7843838" y="187838"/>
            <a:ext cx="4348162" cy="878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solidFill>
                  <a:schemeClr val="tx1"/>
                </a:solidFill>
              </a:rPr>
              <a:t>Documentación de la red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BA45D7F-9028-9240-8572-AB6BD6F8F573}"/>
              </a:ext>
            </a:extLst>
          </p:cNvPr>
          <p:cNvSpPr/>
          <p:nvPr/>
        </p:nvSpPr>
        <p:spPr>
          <a:xfrm>
            <a:off x="1014413" y="1253804"/>
            <a:ext cx="10144125" cy="4448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079CF9BF-9694-8A41-B950-7CABEB67462C}"/>
              </a:ext>
            </a:extLst>
          </p:cNvPr>
          <p:cNvSpPr txBox="1">
            <a:spLocks/>
          </p:cNvSpPr>
          <p:nvPr/>
        </p:nvSpPr>
        <p:spPr>
          <a:xfrm>
            <a:off x="5051106" y="5915767"/>
            <a:ext cx="4326256" cy="4577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bg1"/>
                </a:solidFill>
              </a:rPr>
              <a:t>CAPA DE ENLACE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90A55E0-6186-D846-9513-9472B62D5BE5}"/>
              </a:ext>
            </a:extLst>
          </p:cNvPr>
          <p:cNvSpPr txBox="1">
            <a:spLocks/>
          </p:cNvSpPr>
          <p:nvPr/>
        </p:nvSpPr>
        <p:spPr>
          <a:xfrm>
            <a:off x="1423534" y="1735504"/>
            <a:ext cx="9106353" cy="37223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700" dirty="0">
              <a:solidFill>
                <a:schemeClr val="tx1"/>
              </a:solidFill>
              <a:latin typeface="Raleway" panose="020B0503030101060003" pitchFamily="34" charset="77"/>
              <a:cs typeface="Gill Sans 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Esquema de red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Identificar la topología lógica de la 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Identificar dispositivos de capa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145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7843838" y="187838"/>
            <a:ext cx="4348162" cy="878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solidFill>
                  <a:schemeClr val="tx1"/>
                </a:solidFill>
              </a:rPr>
              <a:t>Documentación de la red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BA45D7F-9028-9240-8572-AB6BD6F8F573}"/>
              </a:ext>
            </a:extLst>
          </p:cNvPr>
          <p:cNvSpPr/>
          <p:nvPr/>
        </p:nvSpPr>
        <p:spPr>
          <a:xfrm>
            <a:off x="1014413" y="1253804"/>
            <a:ext cx="10144125" cy="4448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079CF9BF-9694-8A41-B950-7CABEB67462C}"/>
              </a:ext>
            </a:extLst>
          </p:cNvPr>
          <p:cNvSpPr txBox="1">
            <a:spLocks/>
          </p:cNvSpPr>
          <p:nvPr/>
        </p:nvSpPr>
        <p:spPr>
          <a:xfrm>
            <a:off x="5051106" y="5915767"/>
            <a:ext cx="4326256" cy="4577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bg1"/>
                </a:solidFill>
              </a:rPr>
              <a:t>CAPA DE RED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129A5C-FC9D-F542-B22B-284C432F2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794" y="358625"/>
            <a:ext cx="5980993" cy="507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09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7843838" y="187838"/>
            <a:ext cx="4348162" cy="878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solidFill>
                  <a:schemeClr val="tx1"/>
                </a:solidFill>
              </a:rPr>
              <a:t>Documentación de la red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BA45D7F-9028-9240-8572-AB6BD6F8F573}"/>
              </a:ext>
            </a:extLst>
          </p:cNvPr>
          <p:cNvSpPr/>
          <p:nvPr/>
        </p:nvSpPr>
        <p:spPr>
          <a:xfrm>
            <a:off x="1014413" y="1253804"/>
            <a:ext cx="10144125" cy="4448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079CF9BF-9694-8A41-B950-7CABEB67462C}"/>
              </a:ext>
            </a:extLst>
          </p:cNvPr>
          <p:cNvSpPr txBox="1">
            <a:spLocks/>
          </p:cNvSpPr>
          <p:nvPr/>
        </p:nvSpPr>
        <p:spPr>
          <a:xfrm>
            <a:off x="5051106" y="5915767"/>
            <a:ext cx="4326256" cy="4577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bg1"/>
                </a:solidFill>
              </a:rPr>
              <a:t>CAPA DE ENLACE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90A55E0-6186-D846-9513-9472B62D5BE5}"/>
              </a:ext>
            </a:extLst>
          </p:cNvPr>
          <p:cNvSpPr txBox="1">
            <a:spLocks/>
          </p:cNvSpPr>
          <p:nvPr/>
        </p:nvSpPr>
        <p:spPr>
          <a:xfrm>
            <a:off x="1423534" y="1735504"/>
            <a:ext cx="9106353" cy="37223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700" dirty="0">
              <a:solidFill>
                <a:schemeClr val="tx1"/>
              </a:solidFill>
              <a:latin typeface="Raleway" panose="020B0503030101060003" pitchFamily="34" charset="77"/>
              <a:cs typeface="Gill Sans 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Direccionamiento 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Protocolos de enrutamiento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Enrutamiento estático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Seguridad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6591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7843838" y="187838"/>
            <a:ext cx="4348162" cy="878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solidFill>
                  <a:schemeClr val="tx1"/>
                </a:solidFill>
              </a:rPr>
              <a:t>Documentación de la red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BA45D7F-9028-9240-8572-AB6BD6F8F573}"/>
              </a:ext>
            </a:extLst>
          </p:cNvPr>
          <p:cNvSpPr/>
          <p:nvPr/>
        </p:nvSpPr>
        <p:spPr>
          <a:xfrm>
            <a:off x="1014413" y="1253804"/>
            <a:ext cx="10144125" cy="4448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079CF9BF-9694-8A41-B950-7CABEB67462C}"/>
              </a:ext>
            </a:extLst>
          </p:cNvPr>
          <p:cNvSpPr txBox="1">
            <a:spLocks/>
          </p:cNvSpPr>
          <p:nvPr/>
        </p:nvSpPr>
        <p:spPr>
          <a:xfrm>
            <a:off x="5051106" y="5915767"/>
            <a:ext cx="4326256" cy="4577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bg1"/>
                </a:solidFill>
              </a:rPr>
              <a:t>CAPA DE RED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99D979F-3CD2-B545-BBE2-36968AEEF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1562100"/>
            <a:ext cx="6756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84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7758113" y="178846"/>
            <a:ext cx="4414838" cy="1700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solidFill>
                  <a:schemeClr val="tx1"/>
                </a:solidFill>
              </a:rPr>
              <a:t>Clasificación de la información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BA45D7F-9028-9240-8572-AB6BD6F8F573}"/>
              </a:ext>
            </a:extLst>
          </p:cNvPr>
          <p:cNvSpPr/>
          <p:nvPr/>
        </p:nvSpPr>
        <p:spPr>
          <a:xfrm>
            <a:off x="1014413" y="1253804"/>
            <a:ext cx="10144125" cy="4448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DCF5E8E-20E1-9B42-9D9E-2C6494FE7F97}"/>
              </a:ext>
            </a:extLst>
          </p:cNvPr>
          <p:cNvSpPr txBox="1">
            <a:spLocks/>
          </p:cNvSpPr>
          <p:nvPr/>
        </p:nvSpPr>
        <p:spPr>
          <a:xfrm>
            <a:off x="1423534" y="1735504"/>
            <a:ext cx="9106353" cy="37223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700" dirty="0">
              <a:solidFill>
                <a:schemeClr val="tx1"/>
              </a:solidFill>
              <a:latin typeface="Raleway" panose="020B0503030101060003" pitchFamily="34" charset="77"/>
              <a:cs typeface="Gill Sans 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Información sensible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Información de uso general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Roles y funciones de usuarios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Listas y credenciales de acceso a servidores o repositorios de información.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Políticas institucionales.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1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31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286DB-5238-8C47-8BBC-4DC51069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Autoridades institucionales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BADB9D-7511-A946-A092-FC090B282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780" y="4544568"/>
            <a:ext cx="10082933" cy="1545336"/>
          </a:xfrm>
        </p:spPr>
        <p:txBody>
          <a:bodyPr>
            <a:noAutofit/>
          </a:bodyPr>
          <a:lstStyle/>
          <a:p>
            <a:r>
              <a:rPr lang="es-MX" sz="2800" b="1" dirty="0"/>
              <a:t>MTIC. Claudia Jesús Chávez Meza</a:t>
            </a:r>
            <a:endParaRPr lang="es-MX" sz="2800" dirty="0"/>
          </a:p>
          <a:p>
            <a:r>
              <a:rPr lang="es-MX" sz="2800" b="1" dirty="0"/>
              <a:t>Asesora  de Tecnologías y Sistemas de la Información y la Comunicación</a:t>
            </a:r>
            <a:endParaRPr lang="es-MX" sz="2800" dirty="0"/>
          </a:p>
          <a:p>
            <a:endParaRPr lang="es-MX" sz="2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59CD73E-0648-674F-917D-399D96D0D244}"/>
              </a:ext>
            </a:extLst>
          </p:cNvPr>
          <p:cNvSpPr/>
          <p:nvPr/>
        </p:nvSpPr>
        <p:spPr>
          <a:xfrm>
            <a:off x="9234311" y="2540000"/>
            <a:ext cx="2238552" cy="2528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1461E8-A2C0-4E44-9324-983B25597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568" y="2199903"/>
            <a:ext cx="2332038" cy="302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06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7758113" y="178846"/>
            <a:ext cx="4414838" cy="1700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solidFill>
                  <a:schemeClr val="tx1"/>
                </a:solidFill>
              </a:rPr>
              <a:t>análisis de la información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BA45D7F-9028-9240-8572-AB6BD6F8F573}"/>
              </a:ext>
            </a:extLst>
          </p:cNvPr>
          <p:cNvSpPr/>
          <p:nvPr/>
        </p:nvSpPr>
        <p:spPr>
          <a:xfrm>
            <a:off x="1014413" y="1253804"/>
            <a:ext cx="10144125" cy="4448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1E4A4CD-941F-8244-8FEE-489DD23BF50A}"/>
              </a:ext>
            </a:extLst>
          </p:cNvPr>
          <p:cNvSpPr txBox="1">
            <a:spLocks/>
          </p:cNvSpPr>
          <p:nvPr/>
        </p:nvSpPr>
        <p:spPr>
          <a:xfrm>
            <a:off x="1423534" y="1735504"/>
            <a:ext cx="9106353" cy="37223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700" dirty="0">
              <a:solidFill>
                <a:schemeClr val="tx1"/>
              </a:solidFill>
              <a:latin typeface="Raleway" panose="020B0503030101060003" pitchFamily="34" charset="77"/>
              <a:cs typeface="Gill Sans 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Identificar aplicaciones de uso general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Identificar aplicaciones en tiempo real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Identificar buenas prácticas en la gestión de infraestructura y acceso a la información.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Identificar buenas prácticas en la gestión de infraestructura y acceso a la información.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Identificar incidencias frecuentes.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Análisis de tráfico.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1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626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7758113" y="178846"/>
            <a:ext cx="4414838" cy="692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solidFill>
                  <a:schemeClr val="tx1"/>
                </a:solidFill>
              </a:rPr>
              <a:t>diagnóstico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BA45D7F-9028-9240-8572-AB6BD6F8F573}"/>
              </a:ext>
            </a:extLst>
          </p:cNvPr>
          <p:cNvSpPr/>
          <p:nvPr/>
        </p:nvSpPr>
        <p:spPr>
          <a:xfrm>
            <a:off x="1014413" y="1253804"/>
            <a:ext cx="10144125" cy="4448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CA808F6-FE52-EA4B-A43A-A65D0BB76980}"/>
              </a:ext>
            </a:extLst>
          </p:cNvPr>
          <p:cNvSpPr txBox="1">
            <a:spLocks/>
          </p:cNvSpPr>
          <p:nvPr/>
        </p:nvSpPr>
        <p:spPr>
          <a:xfrm>
            <a:off x="1423534" y="1735504"/>
            <a:ext cx="9106353" cy="37223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700" dirty="0">
              <a:solidFill>
                <a:schemeClr val="tx1"/>
              </a:solidFill>
              <a:latin typeface="Raleway" panose="020B0503030101060003" pitchFamily="34" charset="77"/>
              <a:cs typeface="Gill Sans 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Identificación de problemas en el medio de transmisión.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Identificación de problemas de configuración.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Identificación de problemas de seguridad.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Identificación de problemas de congestión.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1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648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7758113" y="178846"/>
            <a:ext cx="4414838" cy="692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solidFill>
                  <a:schemeClr val="tx1"/>
                </a:solidFill>
              </a:rPr>
              <a:t>soluciones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BA45D7F-9028-9240-8572-AB6BD6F8F573}"/>
              </a:ext>
            </a:extLst>
          </p:cNvPr>
          <p:cNvSpPr/>
          <p:nvPr/>
        </p:nvSpPr>
        <p:spPr>
          <a:xfrm>
            <a:off x="1014413" y="1253804"/>
            <a:ext cx="10144125" cy="4448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D7A5561-3C94-2A45-800B-3FA08B328B91}"/>
              </a:ext>
            </a:extLst>
          </p:cNvPr>
          <p:cNvSpPr txBox="1">
            <a:spLocks/>
          </p:cNvSpPr>
          <p:nvPr/>
        </p:nvSpPr>
        <p:spPr>
          <a:xfrm>
            <a:off x="1423534" y="1735504"/>
            <a:ext cx="9106353" cy="37223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700" dirty="0">
              <a:solidFill>
                <a:schemeClr val="tx1"/>
              </a:solidFill>
              <a:latin typeface="Raleway" panose="020B0503030101060003" pitchFamily="34" charset="77"/>
              <a:cs typeface="Gill Sans 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Reparación del medio físico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Actualización de dispositivos de 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Corrección de errores de configuración.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Implementación o actualización de políticas.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Plan de actualización o crecimiento.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1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5236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7758113" y="178846"/>
            <a:ext cx="4414838" cy="692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solidFill>
                  <a:schemeClr val="tx1"/>
                </a:solidFill>
              </a:rPr>
              <a:t>HERRAMIENTAS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BA45D7F-9028-9240-8572-AB6BD6F8F573}"/>
              </a:ext>
            </a:extLst>
          </p:cNvPr>
          <p:cNvSpPr/>
          <p:nvPr/>
        </p:nvSpPr>
        <p:spPr>
          <a:xfrm>
            <a:off x="1014413" y="1253804"/>
            <a:ext cx="10144125" cy="4448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D7A5561-3C94-2A45-800B-3FA08B328B91}"/>
              </a:ext>
            </a:extLst>
          </p:cNvPr>
          <p:cNvSpPr txBox="1">
            <a:spLocks/>
          </p:cNvSpPr>
          <p:nvPr/>
        </p:nvSpPr>
        <p:spPr>
          <a:xfrm>
            <a:off x="1423534" y="1735504"/>
            <a:ext cx="9106353" cy="37223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700" dirty="0">
              <a:solidFill>
                <a:schemeClr val="tx1"/>
              </a:solidFill>
              <a:latin typeface="Raleway" panose="020B0503030101060003" pitchFamily="34" charset="77"/>
              <a:cs typeface="Gill Sans 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Recursos humanos capacitados y actualizados.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Políticas institucionales que fomenten el uso adecuado de la infraestructura.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Aplicaciones de monitoreo y diagnóstico de red (PRTG </a:t>
            </a:r>
            <a:r>
              <a:rPr lang="es-ES" sz="2700" cap="none" dirty="0" err="1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Paessler</a:t>
            </a: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 ,</a:t>
            </a:r>
            <a:r>
              <a:rPr lang="es-ES" sz="2700" cap="none" dirty="0" err="1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ManageEngine</a:t>
            </a: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 </a:t>
            </a:r>
            <a:r>
              <a:rPr lang="es-ES" sz="2700" cap="none" dirty="0" err="1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Opmanager</a:t>
            </a: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, </a:t>
            </a:r>
            <a:r>
              <a:rPr lang="es-ES" sz="2700" cap="none" dirty="0" err="1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WhatsUp</a:t>
            </a: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 Gold, </a:t>
            </a:r>
            <a:r>
              <a:rPr lang="es-ES" sz="2700" cap="none" dirty="0" err="1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Datadog</a:t>
            </a: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, </a:t>
            </a:r>
            <a:r>
              <a:rPr lang="es-ES" sz="2700" cap="none" dirty="0" err="1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SolarWinds</a:t>
            </a: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, </a:t>
            </a:r>
            <a:r>
              <a:rPr lang="es-ES" sz="2700" cap="none" dirty="0" err="1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Wireshark</a:t>
            </a: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, </a:t>
            </a:r>
            <a:r>
              <a:rPr lang="es-ES" sz="2700" cap="none" dirty="0" err="1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Zabbix</a:t>
            </a: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, </a:t>
            </a:r>
            <a:r>
              <a:rPr lang="es-ES" sz="2700" cap="none" dirty="0" err="1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Cacti</a:t>
            </a: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, </a:t>
            </a:r>
            <a:r>
              <a:rPr lang="es-ES" sz="2700" cap="none" dirty="0" err="1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Icinga</a:t>
            </a: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, </a:t>
            </a:r>
            <a:r>
              <a:rPr lang="es-ES" sz="2700" cap="none" dirty="0" err="1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Spiceworks</a:t>
            </a: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1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5631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94163F0-9EB4-744A-9021-32D5A183B93F}"/>
              </a:ext>
            </a:extLst>
          </p:cNvPr>
          <p:cNvSpPr txBox="1">
            <a:spLocks/>
          </p:cNvSpPr>
          <p:nvPr/>
        </p:nvSpPr>
        <p:spPr>
          <a:xfrm>
            <a:off x="2297556" y="5532120"/>
            <a:ext cx="10268712" cy="1700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dirty="0"/>
              <a:t>¿dudas? ¿comentarios?</a:t>
            </a:r>
          </a:p>
        </p:txBody>
      </p:sp>
      <p:pic>
        <p:nvPicPr>
          <p:cNvPr id="7" name="Picture 2" descr="Sabías que la canción de Misión Imposible la compuso un argentino? |  Entretenimiento Cultura Pop | Univision">
            <a:extLst>
              <a:ext uri="{FF2B5EF4-FFF2-40B4-BE49-F238E27FC236}">
                <a16:creationId xmlns:a16="http://schemas.microsoft.com/office/drawing/2014/main" id="{60EC5640-2535-9847-BB19-72C6341B4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56" y="1743617"/>
            <a:ext cx="7596887" cy="31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998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7758113" y="178846"/>
            <a:ext cx="4414838" cy="692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solidFill>
                  <a:schemeClr val="tx1"/>
                </a:solidFill>
              </a:rPr>
              <a:t>¿Qué sigue?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BA45D7F-9028-9240-8572-AB6BD6F8F573}"/>
              </a:ext>
            </a:extLst>
          </p:cNvPr>
          <p:cNvSpPr/>
          <p:nvPr/>
        </p:nvSpPr>
        <p:spPr>
          <a:xfrm>
            <a:off x="1014413" y="1253804"/>
            <a:ext cx="10144125" cy="4448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D7A5561-3C94-2A45-800B-3FA08B328B91}"/>
              </a:ext>
            </a:extLst>
          </p:cNvPr>
          <p:cNvSpPr txBox="1">
            <a:spLocks/>
          </p:cNvSpPr>
          <p:nvPr/>
        </p:nvSpPr>
        <p:spPr>
          <a:xfrm>
            <a:off x="1423534" y="1735504"/>
            <a:ext cx="9106353" cy="37223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700" dirty="0">
              <a:solidFill>
                <a:schemeClr val="tx1"/>
              </a:solidFill>
              <a:latin typeface="Raleway" panose="020B0503030101060003" pitchFamily="34" charset="77"/>
              <a:cs typeface="Gill Sans 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Ingresar al curso en el aula virtual.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Revisar los materiales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Revisar los criterios para la elaboración del producto esperado.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Definir la forma de trabajo (individual o en equipo)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1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700" cap="none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3578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94163F0-9EB4-744A-9021-32D5A183B93F}"/>
              </a:ext>
            </a:extLst>
          </p:cNvPr>
          <p:cNvSpPr txBox="1">
            <a:spLocks/>
          </p:cNvSpPr>
          <p:nvPr/>
        </p:nvSpPr>
        <p:spPr>
          <a:xfrm>
            <a:off x="4440681" y="5403533"/>
            <a:ext cx="10268712" cy="1700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dirty="0"/>
              <a:t>¡GRACIAS!</a:t>
            </a:r>
          </a:p>
        </p:txBody>
      </p:sp>
      <p:pic>
        <p:nvPicPr>
          <p:cNvPr id="9" name="Picture 2" descr="Misión Imposible 6: así filmó Tom Cruise la escena más peligrosa de TODA su  vida | Entretenimiento Cine y Series | Univision">
            <a:extLst>
              <a:ext uri="{FF2B5EF4-FFF2-40B4-BE49-F238E27FC236}">
                <a16:creationId xmlns:a16="http://schemas.microsoft.com/office/drawing/2014/main" id="{A597FE19-D36C-8E4F-A8D7-AD73164E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085850"/>
            <a:ext cx="9144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469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42159-19CF-6646-8A2B-8DF0810A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DOCENTES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1582DC6-5DAA-224E-BA27-55E3C04BB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452" y="883695"/>
            <a:ext cx="3690380" cy="3581572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676A65D-9A04-2C4C-BE62-46B61E889B6F}"/>
              </a:ext>
            </a:extLst>
          </p:cNvPr>
          <p:cNvSpPr txBox="1">
            <a:spLocks/>
          </p:cNvSpPr>
          <p:nvPr/>
        </p:nvSpPr>
        <p:spPr>
          <a:xfrm>
            <a:off x="960120" y="3014315"/>
            <a:ext cx="3985009" cy="1825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s-ES" sz="2400" dirty="0">
                <a:latin typeface="Raleway" panose="020B0503030101060003" pitchFamily="34" charset="77"/>
                <a:cs typeface="Gill Sans MT"/>
              </a:rPr>
              <a:t>DOCTORA JUANA E. SUÁREZ CONEJERO</a:t>
            </a:r>
          </a:p>
          <a:p>
            <a:pPr algn="l">
              <a:lnSpc>
                <a:spcPct val="120000"/>
              </a:lnSpc>
            </a:pPr>
            <a:r>
              <a:rPr lang="es-ES" sz="2400" dirty="0">
                <a:latin typeface="Raleway" panose="020B0503030101060003" pitchFamily="34" charset="77"/>
                <a:cs typeface="Gill Sans MT"/>
              </a:rPr>
              <a:t>Directora General</a:t>
            </a:r>
          </a:p>
          <a:p>
            <a:pPr algn="l">
              <a:lnSpc>
                <a:spcPct val="120000"/>
              </a:lnSpc>
            </a:pPr>
            <a:r>
              <a:rPr lang="es-ES" sz="2400" dirty="0">
                <a:latin typeface="Raleway" panose="020B0503030101060003" pitchFamily="34" charset="77"/>
                <a:cs typeface="Gill Sans MT"/>
              </a:rPr>
              <a:t>Grupo Avance Educativo de México</a:t>
            </a:r>
          </a:p>
        </p:txBody>
      </p:sp>
    </p:spTree>
    <p:extLst>
      <p:ext uri="{BB962C8B-B14F-4D97-AF65-F5344CB8AC3E}">
        <p14:creationId xmlns:p14="http://schemas.microsoft.com/office/powerpoint/2010/main" val="270721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42159-19CF-6646-8A2B-8DF0810AA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DOCENTES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E5A83B-E4EA-674F-B19C-ACC0D3A70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374" y="950560"/>
            <a:ext cx="3098308" cy="430171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79F3672-DA0A-6F40-81AA-08E1A3AD2E9D}"/>
              </a:ext>
            </a:extLst>
          </p:cNvPr>
          <p:cNvSpPr txBox="1">
            <a:spLocks/>
          </p:cNvSpPr>
          <p:nvPr/>
        </p:nvSpPr>
        <p:spPr>
          <a:xfrm>
            <a:off x="2307470" y="3724114"/>
            <a:ext cx="4674555" cy="354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latin typeface="Raleway" panose="020B0503030101060003" pitchFamily="34" charset="77"/>
                <a:cs typeface="Gill Sans MT"/>
              </a:rPr>
              <a:t>ING. FRANCISCO FÉLIX </a:t>
            </a:r>
          </a:p>
          <a:p>
            <a:r>
              <a:rPr lang="es-ES" sz="2400" dirty="0">
                <a:latin typeface="Raleway" panose="020B0503030101060003" pitchFamily="34" charset="77"/>
                <a:cs typeface="Gill Sans MT"/>
              </a:rPr>
              <a:t>GALVÁN</a:t>
            </a:r>
          </a:p>
          <a:p>
            <a:r>
              <a:rPr lang="es-ES" sz="2400" dirty="0">
                <a:latin typeface="Raleway" panose="020B0503030101060003" pitchFamily="34" charset="77"/>
                <a:cs typeface="Gill Sans MT"/>
              </a:rPr>
              <a:t>Coordinador tecnológico</a:t>
            </a:r>
          </a:p>
          <a:p>
            <a:r>
              <a:rPr lang="es-ES" sz="2400" dirty="0">
                <a:latin typeface="Raleway" panose="020B0503030101060003" pitchFamily="34" charset="77"/>
                <a:cs typeface="Gill Sans MT"/>
                <a:hlinkClick r:id="rId3"/>
              </a:rPr>
              <a:t>francisco.felix@eduavance.com</a:t>
            </a:r>
            <a:endParaRPr lang="es-ES" sz="2400" dirty="0">
              <a:latin typeface="Raleway" panose="020B0503030101060003" pitchFamily="34" charset="77"/>
              <a:cs typeface="Gill Sans MT"/>
            </a:endParaRPr>
          </a:p>
          <a:p>
            <a:r>
              <a:rPr lang="es-ES" sz="2400" dirty="0">
                <a:latin typeface="Raleway" panose="020B0503030101060003" pitchFamily="34" charset="77"/>
                <a:cs typeface="Gill Sans MT"/>
              </a:rPr>
              <a:t>+52 7772577644</a:t>
            </a:r>
          </a:p>
        </p:txBody>
      </p:sp>
    </p:spTree>
    <p:extLst>
      <p:ext uri="{BB962C8B-B14F-4D97-AF65-F5344CB8AC3E}">
        <p14:creationId xmlns:p14="http://schemas.microsoft.com/office/powerpoint/2010/main" val="309410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9A3E0-37E8-8D40-B93A-581DB4B9A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208054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br>
              <a:rPr lang="es-ES" sz="2400" dirty="0">
                <a:latin typeface="Raleway" panose="020B0503030101060003" pitchFamily="34" charset="77"/>
                <a:cs typeface="Gill Sans MT"/>
              </a:rPr>
            </a:br>
            <a:r>
              <a:rPr lang="es-ES" sz="2400" dirty="0">
                <a:latin typeface="Raleway" panose="020B0503030101060003" pitchFamily="34" charset="77"/>
                <a:cs typeface="Gill Sans MT"/>
              </a:rPr>
              <a:t>PLANEACIÓN ESTRATÉGICA TIC EN EDUCACIÓN</a:t>
            </a:r>
            <a:br>
              <a:rPr lang="es-ES" sz="2400" dirty="0">
                <a:latin typeface="Raleway" panose="020B0503030101060003" pitchFamily="34" charset="77"/>
                <a:cs typeface="Gill Sans MT"/>
              </a:rPr>
            </a:br>
            <a:br>
              <a:rPr lang="es-ES" sz="2400" dirty="0">
                <a:latin typeface="Raleway" panose="020B0503030101060003" pitchFamily="34" charset="77"/>
                <a:cs typeface="Gill Sans MT"/>
              </a:rPr>
            </a:br>
            <a:r>
              <a:rPr lang="es-ES" sz="2400" dirty="0">
                <a:latin typeface="Raleway" panose="020B0503030101060003" pitchFamily="34" charset="77"/>
                <a:cs typeface="Gill Sans MT"/>
              </a:rPr>
              <a:t>Duración: </a:t>
            </a:r>
            <a:br>
              <a:rPr lang="es-ES" sz="2400" dirty="0">
                <a:latin typeface="Raleway" panose="020B0503030101060003" pitchFamily="34" charset="77"/>
                <a:cs typeface="Gill Sans MT"/>
              </a:rPr>
            </a:br>
            <a:r>
              <a:rPr lang="es-ES" sz="2400" dirty="0">
                <a:latin typeface="Raleway" panose="020B0503030101060003" pitchFamily="34" charset="77"/>
                <a:cs typeface="Gill Sans MT"/>
              </a:rPr>
              <a:t>15 horas/ 2 </a:t>
            </a:r>
            <a:r>
              <a:rPr lang="es-ES" sz="2400" dirty="0" err="1">
                <a:latin typeface="Raleway" panose="020B0503030101060003" pitchFamily="34" charset="77"/>
                <a:cs typeface="Gill Sans MT"/>
              </a:rPr>
              <a:t>semanaS</a:t>
            </a:r>
            <a:r>
              <a:rPr lang="es-ES" sz="2400" dirty="0">
                <a:latin typeface="Raleway" panose="020B0503030101060003" pitchFamily="34" charset="77"/>
                <a:cs typeface="Gill Sans MT"/>
              </a:rPr>
              <a:t> / Del 28 de marzo AL 8 DE ABRIL</a:t>
            </a:r>
            <a:endParaRPr lang="es-ES" sz="2400" dirty="0">
              <a:latin typeface="Gill Sans MT"/>
              <a:cs typeface="Gill Sans M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A86ABBD-57C1-1240-9765-50C03199D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5094316"/>
            <a:ext cx="10268712" cy="1508760"/>
          </a:xfrm>
        </p:spPr>
        <p:txBody>
          <a:bodyPr/>
          <a:lstStyle/>
          <a:p>
            <a:r>
              <a:rPr lang="es-ES" dirty="0">
                <a:latin typeface="Raleway" panose="020B0503030101060003" pitchFamily="34" charset="77"/>
                <a:cs typeface="Gill Sans MT"/>
              </a:rPr>
              <a:t>CURSO TALLER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568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8588919" y="277274"/>
            <a:ext cx="3603081" cy="1700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dirty="0">
                <a:solidFill>
                  <a:schemeClr val="tx1"/>
                </a:solidFill>
              </a:rPr>
              <a:t>OBJETIVOS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81A7FE8-244B-C541-9B6D-3D57726C8586}"/>
              </a:ext>
            </a:extLst>
          </p:cNvPr>
          <p:cNvSpPr/>
          <p:nvPr/>
        </p:nvSpPr>
        <p:spPr>
          <a:xfrm>
            <a:off x="1014413" y="1253804"/>
            <a:ext cx="10144125" cy="4448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C589B58-A1E7-804E-AB42-BBCCCBF40089}"/>
              </a:ext>
            </a:extLst>
          </p:cNvPr>
          <p:cNvSpPr txBox="1">
            <a:spLocks/>
          </p:cNvSpPr>
          <p:nvPr/>
        </p:nvSpPr>
        <p:spPr>
          <a:xfrm>
            <a:off x="1423534" y="1735504"/>
            <a:ext cx="9106353" cy="37223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700" dirty="0">
                <a:solidFill>
                  <a:schemeClr val="tx1"/>
                </a:solidFill>
                <a:latin typeface="Raleway" panose="020B0503030101060003" pitchFamily="34" charset="77"/>
                <a:cs typeface="Gill Sans MT"/>
              </a:rPr>
            </a:br>
            <a:r>
              <a:rPr lang="es-ES" sz="2700" dirty="0">
                <a:solidFill>
                  <a:schemeClr val="tx1"/>
                </a:solidFill>
                <a:latin typeface="Raleway" panose="020B0503030101060003" pitchFamily="34" charset="77"/>
                <a:cs typeface="Gill Sans MT"/>
              </a:rPr>
              <a:t>1. OBTENER UN DIAGNÓSTICO PRELIMINAR DE LA INFRAESTRUCTURA TECNOLÓGICA.</a:t>
            </a:r>
          </a:p>
          <a:p>
            <a:endParaRPr lang="es-ES" sz="2700" dirty="0">
              <a:solidFill>
                <a:schemeClr val="tx1"/>
              </a:solidFill>
              <a:latin typeface="Raleway" panose="020B0503030101060003" pitchFamily="34" charset="77"/>
              <a:cs typeface="Gill Sans MT"/>
            </a:endParaRPr>
          </a:p>
          <a:p>
            <a:r>
              <a:rPr lang="es-ES" sz="2700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2. DEFINIR PAUTAS PARA EL DISEÑO DE PROGRAMAS DE INNOVACIÓN EDUCATIVA CON LAS TIC COMO SOPORTE AL PROCESO DE ENSEÑANZA APRENDIZAJE</a:t>
            </a:r>
            <a:br>
              <a:rPr lang="es-ES" sz="2200" dirty="0">
                <a:solidFill>
                  <a:schemeClr val="tx1"/>
                </a:solidFill>
                <a:latin typeface="Arial"/>
                <a:cs typeface="Arial"/>
              </a:rPr>
            </a:br>
            <a:endParaRPr lang="es-ES" sz="2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361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94163F0-9EB4-744A-9021-32D5A183B93F}"/>
              </a:ext>
            </a:extLst>
          </p:cNvPr>
          <p:cNvSpPr txBox="1">
            <a:spLocks/>
          </p:cNvSpPr>
          <p:nvPr/>
        </p:nvSpPr>
        <p:spPr>
          <a:xfrm>
            <a:off x="2363530" y="5828729"/>
            <a:ext cx="10268712" cy="1700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dirty="0"/>
              <a:t>¿QUÉ DEBEMOS HACER?</a:t>
            </a:r>
          </a:p>
        </p:txBody>
      </p:sp>
      <p:pic>
        <p:nvPicPr>
          <p:cNvPr id="9" name="Picture 2" descr="Mi Mission Impossible GIF - MI Mission Impossible Tom Cruise - Descubre &amp;  Comparte GIFs">
            <a:extLst>
              <a:ext uri="{FF2B5EF4-FFF2-40B4-BE49-F238E27FC236}">
                <a16:creationId xmlns:a16="http://schemas.microsoft.com/office/drawing/2014/main" id="{8DA3EC9F-1CA7-2E49-AC3B-8AF2ECC9E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530" y="1276997"/>
            <a:ext cx="6762668" cy="38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09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D3F60-224B-4A33-8366-65BAA0E6E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F0A255-C718-E242-85FF-C0DAC2946EE2}"/>
              </a:ext>
            </a:extLst>
          </p:cNvPr>
          <p:cNvSpPr txBox="1">
            <a:spLocks/>
          </p:cNvSpPr>
          <p:nvPr/>
        </p:nvSpPr>
        <p:spPr>
          <a:xfrm>
            <a:off x="7843839" y="277274"/>
            <a:ext cx="4348162" cy="1700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dirty="0">
                <a:solidFill>
                  <a:schemeClr val="tx1"/>
                </a:solidFill>
              </a:rPr>
              <a:t>ACTIVIDADES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81A7FE8-244B-C541-9B6D-3D57726C8586}"/>
              </a:ext>
            </a:extLst>
          </p:cNvPr>
          <p:cNvSpPr/>
          <p:nvPr/>
        </p:nvSpPr>
        <p:spPr>
          <a:xfrm>
            <a:off x="1014413" y="1253804"/>
            <a:ext cx="10144125" cy="4448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C589B58-A1E7-804E-AB42-BBCCCBF40089}"/>
              </a:ext>
            </a:extLst>
          </p:cNvPr>
          <p:cNvSpPr txBox="1">
            <a:spLocks/>
          </p:cNvSpPr>
          <p:nvPr/>
        </p:nvSpPr>
        <p:spPr>
          <a:xfrm>
            <a:off x="1423534" y="1735504"/>
            <a:ext cx="9106353" cy="37223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700" dirty="0">
                <a:solidFill>
                  <a:schemeClr val="tx1"/>
                </a:solidFill>
                <a:latin typeface="Raleway" panose="020B0503030101060003" pitchFamily="34" charset="77"/>
                <a:cs typeface="Gill Sans MT"/>
              </a:rPr>
              <a:t>SINCRÓNICAS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Conferencias y sesiones de aclaración de dudas</a:t>
            </a:r>
            <a:endParaRPr lang="es-ES" sz="2700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endParaRPr lang="es-ES" sz="2700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endParaRPr lang="es-ES" sz="2700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endParaRPr lang="es-ES" sz="2700" dirty="0">
              <a:solidFill>
                <a:schemeClr val="tx1"/>
              </a:solidFill>
              <a:latin typeface="Raleway" panose="020B0503030101060003" pitchFamily="34" charset="77"/>
              <a:cs typeface="Arial"/>
            </a:endParaRPr>
          </a:p>
          <a:p>
            <a:r>
              <a:rPr lang="es-ES" sz="2700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ASINCRÓNICAS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700" cap="none" dirty="0">
                <a:solidFill>
                  <a:schemeClr val="tx1"/>
                </a:solidFill>
                <a:latin typeface="Raleway" panose="020B0503030101060003" pitchFamily="34" charset="77"/>
                <a:cs typeface="Arial"/>
              </a:rPr>
              <a:t>Elaboración de los productos esperados. </a:t>
            </a:r>
            <a:endParaRPr lang="es-ES" sz="2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1488865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AnalogousFromRegularSeed_2SEEDS">
      <a:dk1>
        <a:srgbClr val="000000"/>
      </a:dk1>
      <a:lt1>
        <a:srgbClr val="FFFFFF"/>
      </a:lt1>
      <a:dk2>
        <a:srgbClr val="231B30"/>
      </a:dk2>
      <a:lt2>
        <a:srgbClr val="F1F0F3"/>
      </a:lt2>
      <a:accent1>
        <a:srgbClr val="71B216"/>
      </a:accent1>
      <a:accent2>
        <a:srgbClr val="A5A51F"/>
      </a:accent2>
      <a:accent3>
        <a:srgbClr val="3CB923"/>
      </a:accent3>
      <a:accent4>
        <a:srgbClr val="2E31D6"/>
      </a:accent4>
      <a:accent5>
        <a:srgbClr val="752CE4"/>
      </a:accent5>
      <a:accent6>
        <a:srgbClr val="B01AD2"/>
      </a:accent6>
      <a:hlink>
        <a:srgbClr val="743FBF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{2DC74FA2-1370-AD4F-A9B1-F80799CAC68B}tf16401378</Template>
  <TotalTime>1684</TotalTime>
  <Words>595</Words>
  <Application>Microsoft Macintosh PowerPoint</Application>
  <PresentationFormat>Panorámica</PresentationFormat>
  <Paragraphs>152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Arial</vt:lpstr>
      <vt:lpstr>Franklin Gothic Demi Cond</vt:lpstr>
      <vt:lpstr>Franklin Gothic Medium</vt:lpstr>
      <vt:lpstr>Gill Sans MT</vt:lpstr>
      <vt:lpstr>Raleway</vt:lpstr>
      <vt:lpstr>Wingdings</vt:lpstr>
      <vt:lpstr>JuxtaposeVTI</vt:lpstr>
      <vt:lpstr>Planeación Estrategica tic en educación  </vt:lpstr>
      <vt:lpstr>bienvenida</vt:lpstr>
      <vt:lpstr>Autoridades institucionales </vt:lpstr>
      <vt:lpstr>DOCENTES</vt:lpstr>
      <vt:lpstr>DOCENTES</vt:lpstr>
      <vt:lpstr> PLANEACIÓN ESTRATÉGICA TIC EN EDUCACIÓN  Duración:  15 horas/ 2 semanaS / Del 28 de marzo AL 8 DE ABRIL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Administración de redes  Consideraciones para el diagnóstico </vt:lpstr>
      <vt:lpstr>Presentación de PowerPoint</vt:lpstr>
      <vt:lpstr>DIAGNÓSTICO DE INFRAESTRUCTURA DE RED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Maestría en Urbanismo </dc:title>
  <dc:creator>Dra. Juana E. Suárez Conejero</dc:creator>
  <cp:lastModifiedBy>Francisco Félix Galván</cp:lastModifiedBy>
  <cp:revision>20</cp:revision>
  <dcterms:created xsi:type="dcterms:W3CDTF">2022-01-18T19:52:13Z</dcterms:created>
  <dcterms:modified xsi:type="dcterms:W3CDTF">2022-03-28T16:55:05Z</dcterms:modified>
</cp:coreProperties>
</file>