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72" r:id="rId3"/>
    <p:sldId id="257" r:id="rId4"/>
    <p:sldId id="371" r:id="rId5"/>
    <p:sldId id="373" r:id="rId6"/>
    <p:sldId id="370" r:id="rId7"/>
    <p:sldId id="329" r:id="rId8"/>
    <p:sldId id="342" r:id="rId9"/>
    <p:sldId id="343" r:id="rId10"/>
    <p:sldId id="310" r:id="rId11"/>
    <p:sldId id="328" r:id="rId12"/>
    <p:sldId id="318" r:id="rId13"/>
    <p:sldId id="311" r:id="rId14"/>
    <p:sldId id="316" r:id="rId15"/>
    <p:sldId id="296" r:id="rId16"/>
    <p:sldId id="325" r:id="rId17"/>
    <p:sldId id="327" r:id="rId18"/>
    <p:sldId id="294" r:id="rId19"/>
    <p:sldId id="284" r:id="rId20"/>
    <p:sldId id="298" r:id="rId21"/>
    <p:sldId id="300" r:id="rId22"/>
    <p:sldId id="301" r:id="rId23"/>
    <p:sldId id="283" r:id="rId24"/>
    <p:sldId id="303" r:id="rId25"/>
    <p:sldId id="322" r:id="rId26"/>
    <p:sldId id="317" r:id="rId27"/>
    <p:sldId id="332" r:id="rId28"/>
    <p:sldId id="265" r:id="rId29"/>
    <p:sldId id="264" r:id="rId30"/>
    <p:sldId id="266" r:id="rId31"/>
    <p:sldId id="275" r:id="rId32"/>
    <p:sldId id="267" r:id="rId33"/>
    <p:sldId id="276" r:id="rId34"/>
    <p:sldId id="277" r:id="rId35"/>
    <p:sldId id="278" r:id="rId36"/>
    <p:sldId id="279" r:id="rId37"/>
    <p:sldId id="270" r:id="rId38"/>
    <p:sldId id="271" r:id="rId39"/>
    <p:sldId id="272" r:id="rId40"/>
    <p:sldId id="282" r:id="rId41"/>
    <p:sldId id="273" r:id="rId42"/>
    <p:sldId id="285" r:id="rId43"/>
    <p:sldId id="369" r:id="rId44"/>
    <p:sldId id="374" r:id="rId45"/>
    <p:sldId id="375" r:id="rId46"/>
    <p:sldId id="376" r:id="rId47"/>
    <p:sldId id="377" r:id="rId48"/>
    <p:sldId id="338" r:id="rId49"/>
    <p:sldId id="339" r:id="rId50"/>
    <p:sldId id="340" r:id="rId51"/>
    <p:sldId id="364" r:id="rId52"/>
    <p:sldId id="365" r:id="rId53"/>
    <p:sldId id="366" r:id="rId54"/>
    <p:sldId id="367" r:id="rId55"/>
    <p:sldId id="368" r:id="rId56"/>
    <p:sldId id="341" r:id="rId57"/>
    <p:sldId id="323" r:id="rId5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7"/>
  </p:normalViewPr>
  <p:slideViewPr>
    <p:cSldViewPr>
      <p:cViewPr varScale="1">
        <p:scale>
          <a:sx n="104" d="100"/>
          <a:sy n="104" d="100"/>
        </p:scale>
        <p:origin x="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Imagen 6" descr="nuevas-tecnologias.jpg">
            <a:extLst>
              <a:ext uri="{FF2B5EF4-FFF2-40B4-BE49-F238E27FC236}">
                <a16:creationId xmlns:a16="http://schemas.microsoft.com/office/drawing/2014/main" id="{504BFD1F-C33E-DC4C-B3A5-85DDEA037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24324" r="-606"/>
          <a:stretch/>
        </p:blipFill>
        <p:spPr>
          <a:xfrm>
            <a:off x="317500" y="457201"/>
            <a:ext cx="8513762" cy="4741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768D08-FAC7-054B-A7E9-D4854BCF2B93}"/>
              </a:ext>
            </a:extLst>
          </p:cNvPr>
          <p:cNvSpPr txBox="1">
            <a:spLocks/>
          </p:cNvSpPr>
          <p:nvPr userDrawn="1"/>
        </p:nvSpPr>
        <p:spPr>
          <a:xfrm>
            <a:off x="2185060" y="5381144"/>
            <a:ext cx="5708052" cy="1121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Grupo </a:t>
            </a:r>
            <a:r>
              <a:rPr lang="en-US" sz="2800" dirty="0" err="1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avance</a:t>
            </a:r>
            <a:r>
              <a:rPr lang="en-US" sz="28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educativo</a:t>
            </a:r>
            <a:endParaRPr lang="en-US" sz="28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Servicios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</a:t>
            </a:r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Educativos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para el </a:t>
            </a:r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Siglo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XXI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776C4F-1551-E841-9177-AD7DD9ED0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8460"/>
          <a:stretch/>
        </p:blipFill>
        <p:spPr>
          <a:xfrm>
            <a:off x="666996" y="5381144"/>
            <a:ext cx="1268681" cy="11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9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B2696D-CF9C-456A-8ACE-057A502411D1}" type="datetimeFigureOut">
              <a:rPr lang="es-MX" smtClean="0"/>
              <a:pPr/>
              <a:t>29/03/22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6DFB7FA-6120-4227-A6E8-9FD4DFF016A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felix@eduavanc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nuevas-tecnologi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24324" r="-606"/>
          <a:stretch/>
        </p:blipFill>
        <p:spPr>
          <a:xfrm>
            <a:off x="317500" y="457201"/>
            <a:ext cx="8513762" cy="47413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 txBox="1">
            <a:spLocks/>
          </p:cNvSpPr>
          <p:nvPr/>
        </p:nvSpPr>
        <p:spPr>
          <a:xfrm>
            <a:off x="2185060" y="5381144"/>
            <a:ext cx="5708052" cy="1121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Grupo </a:t>
            </a:r>
            <a:r>
              <a:rPr lang="en-US" sz="2800" dirty="0" err="1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avance</a:t>
            </a:r>
            <a:r>
              <a:rPr lang="en-US" sz="28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educativo</a:t>
            </a:r>
            <a:endParaRPr lang="en-US" sz="28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Servicios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</a:t>
            </a:r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Educativos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para el </a:t>
            </a:r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Siglo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XXI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BF50D5-90AB-9243-9205-5C4A4F655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460"/>
          <a:stretch/>
        </p:blipFill>
        <p:spPr>
          <a:xfrm>
            <a:off x="666996" y="5381144"/>
            <a:ext cx="1268681" cy="11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6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09634"/>
            <a:ext cx="91440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611560" y="836712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¿Y LA DOCENCIA CAMBIÓ?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8" y="1412776"/>
            <a:ext cx="2263949" cy="22410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18" y="1412776"/>
            <a:ext cx="4356128" cy="2880320"/>
          </a:xfrm>
          <a:prstGeom prst="rect">
            <a:avLst/>
          </a:prstGeom>
        </p:spPr>
      </p:pic>
      <p:pic>
        <p:nvPicPr>
          <p:cNvPr id="6146" name="Picture 2" descr="La pandemia de COVID-19 ha cambiado la educación para siempre">
            <a:extLst>
              <a:ext uri="{FF2B5EF4-FFF2-40B4-BE49-F238E27FC236}">
                <a16:creationId xmlns:a16="http://schemas.microsoft.com/office/drawing/2014/main" id="{98E9FBE2-A549-6244-B3CF-2BDC6A41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3878133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9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09634"/>
            <a:ext cx="91440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611560" y="836712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NUEVOS ALUMNOS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GENERACIÓN.NET O MILLENNIALS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1061"/>
          <a:stretch/>
        </p:blipFill>
        <p:spPr>
          <a:xfrm>
            <a:off x="755576" y="2132856"/>
            <a:ext cx="3340100" cy="20493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7798"/>
          <a:stretch/>
        </p:blipFill>
        <p:spPr>
          <a:xfrm>
            <a:off x="5220072" y="2636912"/>
            <a:ext cx="3099510" cy="34563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37112"/>
            <a:ext cx="3467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09634"/>
            <a:ext cx="91440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http://montaraventures.com/pix/apple-marketsh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620688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NUEVOS ALUMNOS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GENERACIÓN.NET O MILLENNIALS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55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09634"/>
            <a:ext cx="91440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textually.org/textually/archives/images/set1/tech_bangdesh3_apr22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32648" cy="477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11560" y="692696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NUEVOS ALUMNOS</a:t>
            </a:r>
          </a:p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GENERACIÓN.NET O MILLENNIALS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21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0"/>
            <a:ext cx="5577031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11560" y="1916832"/>
            <a:ext cx="2880320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NUEVAS REALIDADES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47056" y="404664"/>
            <a:ext cx="849694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NATIVOS DIGITALES</a:t>
            </a:r>
          </a:p>
          <a:p>
            <a:pPr>
              <a:spcBef>
                <a:spcPct val="0"/>
              </a:spcBef>
            </a:pPr>
            <a:endParaRPr lang="es-MX" sz="20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A los 15 años se calcula que:</a:t>
            </a:r>
          </a:p>
          <a:p>
            <a:pPr algn="ctr">
              <a:spcBef>
                <a:spcPct val="0"/>
              </a:spcBef>
            </a:pP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Más de 10.000 horas invertidas en videojuegos.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Más de 200.000 mensajes de correo electrónico gestionados.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Más de 10.000 horas empleadas hablando por el teléfono móvil.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Más de 20.000 horas viendo televisión.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Más de 500.000 anuncios publicitarios vistos.</a:t>
            </a:r>
          </a:p>
        </p:txBody>
      </p:sp>
      <p:pic>
        <p:nvPicPr>
          <p:cNvPr id="26626" name="Picture 2" descr="http://www.eitbits.com/wp-content/uploads/2013/06/nativo-digi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5653994" cy="2997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5949280"/>
            <a:ext cx="37444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MIGRANTES DIGITALES</a:t>
            </a:r>
          </a:p>
          <a:p>
            <a:pPr algn="ctr">
              <a:spcBef>
                <a:spcPct val="0"/>
              </a:spcBef>
            </a:pP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676" name="Picture 4" descr="http://diegolopezcastan.com/wp-content/uploads/2010/05/nativosdigit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4204059" cy="2808312"/>
          </a:xfrm>
          <a:prstGeom prst="rect">
            <a:avLst/>
          </a:prstGeom>
          <a:noFill/>
        </p:spPr>
      </p:pic>
      <p:pic>
        <p:nvPicPr>
          <p:cNvPr id="44034" name="Picture 2" descr="http://2.bp.blogspot.com/_xk3WC-1J9z4/SYPRYnF6QOI/AAAAAAAAN2Q/8w2GrqTqaAE/s400/Libro+Pop-up+para+Bebes+01.jpg"/>
          <p:cNvPicPr>
            <a:picLocks noChangeAspect="1" noChangeArrowheads="1"/>
          </p:cNvPicPr>
          <p:nvPr/>
        </p:nvPicPr>
        <p:blipFill>
          <a:blip r:embed="rId3" cstate="print"/>
          <a:srcRect b="8163"/>
          <a:stretch>
            <a:fillRect/>
          </a:stretch>
        </p:blipFill>
        <p:spPr bwMode="auto">
          <a:xfrm>
            <a:off x="539552" y="2420888"/>
            <a:ext cx="3528392" cy="3240360"/>
          </a:xfrm>
          <a:prstGeom prst="rect">
            <a:avLst/>
          </a:prstGeom>
          <a:noFill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860032" y="5949280"/>
            <a:ext cx="37444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000" dirty="0">
                <a:latin typeface="Arial" pitchFamily="34" charset="0"/>
                <a:ea typeface="+mj-ea"/>
                <a:cs typeface="Arial" pitchFamily="34" charset="0"/>
              </a:rPr>
              <a:t>NATIVOS DIGITALES</a:t>
            </a:r>
          </a:p>
          <a:p>
            <a:pPr algn="ctr">
              <a:spcBef>
                <a:spcPct val="0"/>
              </a:spcBef>
            </a:pPr>
            <a:endParaRPr kumimoji="0" lang="es-MX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1052736"/>
            <a:ext cx="8153400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NUEVAS FORMAS DE APRENDIZAJE</a:t>
            </a:r>
          </a:p>
          <a:p>
            <a:pPr lvl="0">
              <a:spcBef>
                <a:spcPct val="0"/>
              </a:spcBef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6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409634"/>
            <a:ext cx="91440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611560" y="1052736"/>
            <a:ext cx="8153400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NATIVOS Y MIGRANTES DIGITALES</a:t>
            </a:r>
          </a:p>
          <a:p>
            <a:pPr lvl="0">
              <a:spcBef>
                <a:spcPct val="0"/>
              </a:spcBef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s-MX" sz="24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Los millennials (o nativos digitales) no nacen “programados” para las nuevas tecnologías.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 nacen con “nuevas habilidades”.</a:t>
            </a:r>
          </a:p>
          <a:p>
            <a:pPr lvl="0">
              <a:spcBef>
                <a:spcPct val="0"/>
              </a:spcBef>
              <a:defRPr/>
            </a:pPr>
            <a:endParaRPr lang="es-MX" sz="240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 entorno social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tecnológico hace que desarrollen habilidades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que nosotros, los migrantes, no desarrollamos, lo cual no quiere decir que no podremos desarrollar.</a:t>
            </a:r>
          </a:p>
          <a:p>
            <a:pPr lvl="0">
              <a:spcBef>
                <a:spcPct val="0"/>
              </a:spcBef>
              <a:defRPr/>
            </a:pPr>
            <a:endParaRPr lang="es-MX" sz="2400" baseline="0" dirty="0">
              <a:solidFill>
                <a:srgbClr val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Los millenials será un concepto que desaparecerá en un futuro próximo, pero que mientras tanto, debemos tomarlos en cuenta para evitar rupturas en el proceso de enseñanza aprendizaje.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9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 idx="4294967295"/>
          </p:nvPr>
        </p:nvSpPr>
        <p:spPr>
          <a:xfrm>
            <a:off x="857250" y="2420938"/>
            <a:ext cx="8286750" cy="3600450"/>
          </a:xfrm>
        </p:spPr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3068960"/>
            <a:ext cx="864096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NUEVOS ALUMNOS</a:t>
            </a:r>
          </a:p>
          <a:p>
            <a:pPr algn="ctr">
              <a:spcBef>
                <a:spcPct val="0"/>
              </a:spcBef>
            </a:pPr>
            <a:endParaRPr kumimoji="0" lang="es-MX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Con nuevos estilos de aprendizaje.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Con nuevas disposiciones.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Con nuevas características.</a:t>
            </a: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No hay un único punto de ruptura, tenemos diferencias en los países, entre los países, etc., pero es un hecho ineludible que nuestros alumnos están cambiando. </a:t>
            </a:r>
            <a:endParaRPr kumimoji="0" lang="es-MX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506" name="Picture 2" descr="http://docdigital.typepad.com/.a/6a00d8343501d953ef0167619a9c45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810000" cy="29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3573016"/>
            <a:ext cx="77048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CARACTERÍSTICAS DE LOS NUEVOS ALUMNOS</a:t>
            </a: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Navegan con fluidez en la web.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Tienen habilidad para usar cualquier aparato electrónico.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Utilizan todo el tiempo teléfonos celulares.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Reproducen audio y video constantemente.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Toman fotos digitales con mucha frecuencia.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La computadora e Internet son parte indisoluble de su vida.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Prefieren los juegos al trabajo serio.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Se destacan por la inmediatez en sus acciones y en la toma de decisiones. </a:t>
            </a: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910C01-6A4A-BE4D-9390-F3EDDF89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78145"/>
            <a:ext cx="3098308" cy="430171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4857070-0B8D-D244-8EE8-B423B753B01E}"/>
              </a:ext>
            </a:extLst>
          </p:cNvPr>
          <p:cNvSpPr txBox="1">
            <a:spLocks/>
          </p:cNvSpPr>
          <p:nvPr/>
        </p:nvSpPr>
        <p:spPr>
          <a:xfrm>
            <a:off x="4283968" y="3645024"/>
            <a:ext cx="4674555" cy="35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ING. FRANCISCO FÉLIX </a:t>
            </a:r>
          </a:p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GALVÁN</a:t>
            </a:r>
          </a:p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Coordinador tecnológico</a:t>
            </a:r>
          </a:p>
          <a:p>
            <a:r>
              <a:rPr lang="es-ES" sz="2400" dirty="0">
                <a:latin typeface="Raleway" panose="020B0503030101060003" pitchFamily="34" charset="77"/>
                <a:cs typeface="Gill Sans MT"/>
                <a:hlinkClick r:id="rId3"/>
              </a:rPr>
              <a:t>francisco.felix@eduavance.com</a:t>
            </a:r>
            <a:endParaRPr lang="es-ES" sz="2400" dirty="0">
              <a:latin typeface="Raleway" panose="020B0503030101060003" pitchFamily="34" charset="77"/>
              <a:cs typeface="Gill Sans MT"/>
            </a:endParaRPr>
          </a:p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+52 7772577644</a:t>
            </a:r>
          </a:p>
        </p:txBody>
      </p:sp>
    </p:spTree>
    <p:extLst>
      <p:ext uri="{BB962C8B-B14F-4D97-AF65-F5344CB8AC3E}">
        <p14:creationId xmlns:p14="http://schemas.microsoft.com/office/powerpoint/2010/main" val="306519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3429000"/>
            <a:ext cx="80648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LOS NUEVOS ALUMNOS Y EL PROCESO DE ENSEÑANZA  APRENDIZAJE</a:t>
            </a: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Son multitarea. 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Afrontan distintos canales de comunicación simultáneamente. 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Se sienten atraídos por multitareas y procesos paralelos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Prefieren los formatos gráficos a los textuales. 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Utilizan el acceso </a:t>
            </a:r>
            <a:r>
              <a:rPr lang="es-MX" sz="2400" dirty="0" err="1">
                <a:latin typeface="Arial" pitchFamily="34" charset="0"/>
                <a:cs typeface="Arial" pitchFamily="34" charset="0"/>
              </a:rPr>
              <a:t>hipertextual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 en vez del lineal. (Se inclinan por los accesos al azar). </a:t>
            </a: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Funcionan mejor y rinden más trabajando en red. </a:t>
            </a:r>
          </a:p>
          <a:p>
            <a:r>
              <a:rPr lang="es-MX" sz="2400" dirty="0">
                <a:latin typeface="Arial" pitchFamily="34" charset="0"/>
                <a:cs typeface="Arial" pitchFamily="34" charset="0"/>
              </a:rPr>
              <a:t>Quieren recibir la información de forma ágil e inmediata.</a:t>
            </a:r>
          </a:p>
          <a:p>
            <a:r>
              <a:rPr lang="es-MX" sz="2400" dirty="0">
                <a:latin typeface="Arial" pitchFamily="34" charset="0"/>
                <a:cs typeface="Arial" pitchFamily="34" charset="0"/>
              </a:rPr>
              <a:t>Prefieren instruirse de forma lúdica.</a:t>
            </a:r>
          </a:p>
          <a:p>
            <a:r>
              <a:rPr lang="es-MX" sz="2400" dirty="0">
                <a:latin typeface="Arial" pitchFamily="34" charset="0"/>
                <a:cs typeface="Arial" pitchFamily="34" charset="0"/>
              </a:rPr>
              <a:t>No quieren ni buscan el rigor del trabajo tradicional.</a:t>
            </a:r>
            <a:endParaRPr kumimoji="0" lang="es-MX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3055315"/>
            <a:ext cx="31683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DIFICULTADES PARA APRENDER DE LOS NUEVOS ALUMNOS</a:t>
            </a:r>
            <a:endParaRPr lang="es-MX" sz="24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Poco tiempo en la misma actividad.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Poca capacidad de concentración.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Períodos de atención muy cortos.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Cambian rápidamente de un tema a otro.</a:t>
            </a: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En general, el tratamiento de la información es mucho más somero y superficial.</a:t>
            </a:r>
          </a:p>
        </p:txBody>
      </p:sp>
      <p:pic>
        <p:nvPicPr>
          <p:cNvPr id="18434" name="Picture 2" descr="http://blog.tiching.com/wp-content/uploads/2014/02/229635_498182386914572_6960977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344821" cy="2448272"/>
          </a:xfrm>
          <a:prstGeom prst="rect">
            <a:avLst/>
          </a:prstGeom>
          <a:noFill/>
        </p:spPr>
      </p:pic>
      <p:pic>
        <p:nvPicPr>
          <p:cNvPr id="9" name="Picture 4" descr="http://marcelamomberg.files.wordpress.com/2012/09/twiterm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27584" y="458112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OTRAS DIFICULTADES</a:t>
            </a:r>
            <a:endParaRPr lang="es-MX" sz="24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0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Los nuevos alumnos están mucho más dispuestos a utilizar las tecnologías en actividades de estudio y aprendizaje que lo que los centros y procesos educativos les ofrecemos o podemos ofrecer. </a:t>
            </a:r>
          </a:p>
        </p:txBody>
      </p:sp>
      <p:pic>
        <p:nvPicPr>
          <p:cNvPr id="17410" name="Picture 2" descr="http://educacionyculturaaz.com/wp-content/uploads/2014/06/Depositphotos_1611004_M-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1648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6056" y="3573016"/>
            <a:ext cx="3600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RUPTURA </a:t>
            </a:r>
          </a:p>
          <a:p>
            <a:pPr algn="ctr"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DOCENTES - ALUMNOS</a:t>
            </a: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s-MX" sz="2400" dirty="0">
                <a:latin typeface="Arial" pitchFamily="34" charset="0"/>
                <a:ea typeface="+mj-ea"/>
                <a:cs typeface="Arial" pitchFamily="34" charset="0"/>
              </a:rPr>
              <a:t>Y se produce un problema, una ruptura, un desfase, una brecha generacional que no puede ser ignorada. Porque los docentes en su mayoría somos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migrantes digitales.</a:t>
            </a: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 descr="http://1.bp.blogspot.com/-_5P0SpYmCu8/UWHfLyyUNMI/AAAAAAAAABw/ijOGhOdf52w/s1600/profes_y_las_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 idx="4294967295"/>
          </p:nvPr>
        </p:nvSpPr>
        <p:spPr>
          <a:xfrm>
            <a:off x="857250" y="2349500"/>
            <a:ext cx="8286750" cy="3600450"/>
          </a:xfrm>
        </p:spPr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11760" y="188640"/>
            <a:ext cx="432048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¿QUÉ DEBEMOS HACER?</a:t>
            </a: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elenegiron.files.wordpress.com/2014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920880" cy="2952328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755576" y="4797152"/>
            <a:ext cx="77048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COMBINAR LAS NUEVAS HABILIDADES CON NUESTRAS HABILIDADES DE HERENCIA</a:t>
            </a:r>
          </a:p>
          <a:p>
            <a:pPr>
              <a:spcBef>
                <a:spcPct val="0"/>
              </a:spcBef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CONVERTIRNOS EN e-DOCENTES</a:t>
            </a:r>
          </a:p>
          <a:p>
            <a:pPr>
              <a:spcBef>
                <a:spcPct val="0"/>
              </a:spcBef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7"/>
          </p:nvPr>
        </p:nvSpPr>
        <p:spPr>
          <a:xfrm>
            <a:off x="502920" y="1689053"/>
            <a:ext cx="3657413" cy="1965960"/>
          </a:xfrm>
        </p:spPr>
        <p:txBody>
          <a:bodyPr/>
          <a:lstStyle/>
          <a:p>
            <a:r>
              <a:rPr lang="es-ES" dirty="0"/>
              <a:t>NUEVAS ESTRATEGIAS DIDÁCTICAS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410075" y="1689053"/>
            <a:ext cx="3657600" cy="1965960"/>
          </a:xfrm>
        </p:spPr>
        <p:txBody>
          <a:bodyPr/>
          <a:lstStyle/>
          <a:p>
            <a:r>
              <a:rPr lang="es-ES" dirty="0"/>
              <a:t>NUEVAS MODALIDADES EDUCATIVAS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476672"/>
            <a:ext cx="58326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CONVERTIRNOS EN e-DOCENTES</a:t>
            </a: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9451"/>
          <a:stretch/>
        </p:blipFill>
        <p:spPr>
          <a:xfrm>
            <a:off x="2843808" y="3874211"/>
            <a:ext cx="3624777" cy="2980753"/>
          </a:xfrm>
          <a:prstGeom prst="rect">
            <a:avLst/>
          </a:prstGeom>
        </p:spPr>
      </p:pic>
      <p:sp>
        <p:nvSpPr>
          <p:cNvPr id="11" name="Marcador de contenido 3"/>
          <p:cNvSpPr>
            <a:spLocks noGrp="1"/>
          </p:cNvSpPr>
          <p:nvPr>
            <p:ph sz="half" idx="17"/>
          </p:nvPr>
        </p:nvSpPr>
        <p:spPr>
          <a:xfrm>
            <a:off x="683568" y="2506541"/>
            <a:ext cx="7776864" cy="196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NO PODEMOS CENTRARNOS SOLO EN SABER CONOCER Y SABER HACER, LO MÁS IMPORTANTE ES EL SABER SER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135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7"/>
          </p:nvPr>
        </p:nvSpPr>
        <p:spPr>
          <a:xfrm>
            <a:off x="502920" y="1524103"/>
            <a:ext cx="3657413" cy="1965960"/>
          </a:xfrm>
        </p:spPr>
        <p:txBody>
          <a:bodyPr/>
          <a:lstStyle/>
          <a:p>
            <a:r>
              <a:rPr lang="es-ES" dirty="0"/>
              <a:t>AULA O ENSEÑANZA INVERTIDA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8"/>
          </p:nvPr>
        </p:nvSpPr>
        <p:spPr>
          <a:xfrm>
            <a:off x="467544" y="4272162"/>
            <a:ext cx="3657413" cy="1965960"/>
          </a:xfrm>
        </p:spPr>
        <p:txBody>
          <a:bodyPr/>
          <a:lstStyle/>
          <a:p>
            <a:r>
              <a:rPr lang="es-ES" dirty="0"/>
              <a:t>GAMIFICACIÓN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4410075" y="1524103"/>
            <a:ext cx="3657600" cy="1965960"/>
          </a:xfrm>
        </p:spPr>
        <p:txBody>
          <a:bodyPr/>
          <a:lstStyle/>
          <a:p>
            <a:r>
              <a:rPr lang="es-ES" dirty="0"/>
              <a:t>ENSEÑANZA RÁPIDA Y MICRO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4427984" y="4272162"/>
            <a:ext cx="4032448" cy="1965960"/>
          </a:xfrm>
        </p:spPr>
        <p:txBody>
          <a:bodyPr/>
          <a:lstStyle/>
          <a:p>
            <a:r>
              <a:rPr lang="es-ES" dirty="0"/>
              <a:t>APRENDIZAJE COOPERATIVO E INVISIBLE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476672"/>
            <a:ext cx="58326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NUEVAS ESTRATEGIAS DIDÁCTICAS</a:t>
            </a: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79020"/>
            <a:ext cx="1512168" cy="1512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79020"/>
            <a:ext cx="1549737" cy="15121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7" y="4858693"/>
            <a:ext cx="1780965" cy="16561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725144"/>
            <a:ext cx="2175768" cy="18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2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908720"/>
            <a:ext cx="58326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NUEVAS MODALIDADES EDUCATIVAS</a:t>
            </a: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USO DE LAS NTIC EN MODALIDAD PRESENCIAL</a:t>
            </a: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Captura de pantalla 2019-03-12 a la(s) 14.40.00.png">
            <a:extLst>
              <a:ext uri="{FF2B5EF4-FFF2-40B4-BE49-F238E27FC236}">
                <a16:creationId xmlns:a16="http://schemas.microsoft.com/office/drawing/2014/main" id="{42D12D8B-2FB6-764A-A570-44061570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2147"/>
            <a:ext cx="7556313" cy="57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9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436913"/>
            <a:ext cx="8987292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DIFERENTES MODELOS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r>
              <a:rPr lang="es-ES" sz="2400" dirty="0">
                <a:latin typeface="Gill Sans MT"/>
                <a:cs typeface="Gill Sans MT"/>
              </a:rPr>
              <a:t>SINCRÓNICO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r>
              <a:rPr lang="es-ES" sz="2400" dirty="0">
                <a:latin typeface="Gill Sans MT"/>
                <a:cs typeface="Gill Sans MT"/>
              </a:rPr>
              <a:t>TUTORADO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r>
              <a:rPr lang="es-ES" sz="2400" dirty="0">
                <a:latin typeface="Gill Sans MT"/>
                <a:cs typeface="Gill Sans MT"/>
              </a:rPr>
              <a:t>AUTOGESTIONADO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r>
              <a:rPr lang="es-ES" sz="2400" dirty="0">
                <a:latin typeface="Gill Sans MT"/>
                <a:cs typeface="Gill Sans MT"/>
              </a:rPr>
              <a:t>MIXTO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4" name="Imagen 3" descr="Captura de pantalla 2019-03-12 a la(s) 14.32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r="6729"/>
          <a:stretch/>
        </p:blipFill>
        <p:spPr>
          <a:xfrm>
            <a:off x="-4" y="1172169"/>
            <a:ext cx="5951919" cy="56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3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1908" y="5810826"/>
            <a:ext cx="5698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RELACIÓN COSTO - BENEFICIO</a:t>
            </a:r>
          </a:p>
          <a:p>
            <a:pPr marL="457200" indent="-457200">
              <a:buAutoNum type="arabicPeriod"/>
            </a:pPr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2" name="Imagen 1" descr="Captura de pantalla 2019-03-12 a la(s) 14.3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7"/>
            <a:ext cx="9144000" cy="56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4" cy="4608512"/>
          </a:xfrm>
        </p:spPr>
        <p:txBody>
          <a:bodyPr>
            <a:noAutofit/>
          </a:bodyPr>
          <a:lstStyle/>
          <a:p>
            <a:pPr algn="l"/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PROGRAMA DE LA SESIÓN</a:t>
            </a: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CONSIDERACIONES PRÁCTICAS SOBRE EL TALLER.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CONFERENCIA: HERRAMIENTAS TECNOLÓGICAS EN 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EDUCACIÓN.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ACLARACIÓN DE DUDAS</a:t>
            </a: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i="1" dirty="0">
                <a:solidFill>
                  <a:srgbClr val="000000"/>
                </a:solidFill>
              </a:rPr>
            </a:br>
            <a:endParaRPr lang="es-MX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5626" y="4129608"/>
            <a:ext cx="864538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MODELO SINCRÓNICO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200" dirty="0">
                <a:latin typeface="Gill Sans MT"/>
                <a:cs typeface="Gill Sans MT"/>
              </a:rPr>
              <a:t>El proceso de enseñanza-aprendizaje se lleva a cabo a través de plataformas virtuales sincrónicas, donde el profesor enseña y el estudiante interactúa. Es similar a la educación presencial, pero las clases se brindan a través de plataformas virtuales (sistemas de videoconferencias)</a:t>
            </a:r>
            <a:r>
              <a:rPr lang="es-ES" sz="2400" dirty="0">
                <a:latin typeface="Gill Sans MT"/>
                <a:cs typeface="Gill Sans MT"/>
              </a:rPr>
              <a:t>.</a:t>
            </a:r>
          </a:p>
          <a:p>
            <a:endParaRPr lang="es-ES" sz="2400" dirty="0"/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3" name="Imagen 2" descr="Captura de pantalla 2019-03-12 a la(s) 14.23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/>
          <a:stretch/>
        </p:blipFill>
        <p:spPr>
          <a:xfrm>
            <a:off x="2407416" y="310830"/>
            <a:ext cx="446330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3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5626" y="4144219"/>
            <a:ext cx="8515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MODELO SINCRÓNICO</a:t>
            </a:r>
          </a:p>
          <a:p>
            <a:endParaRPr lang="es-ES" sz="2400" dirty="0"/>
          </a:p>
          <a:p>
            <a:r>
              <a:rPr lang="es-ES" sz="2200" dirty="0">
                <a:latin typeface="Gill Sans MT"/>
                <a:cs typeface="Gill Sans MT"/>
              </a:rPr>
              <a:t>Muy barato de implementar. </a:t>
            </a:r>
          </a:p>
          <a:p>
            <a:endParaRPr lang="es-ES" sz="2200" dirty="0">
              <a:latin typeface="Gill Sans MT"/>
              <a:cs typeface="Gill Sans MT"/>
            </a:endParaRPr>
          </a:p>
          <a:p>
            <a:r>
              <a:rPr lang="es-ES" sz="2200" dirty="0">
                <a:latin typeface="Gill Sans MT"/>
                <a:cs typeface="Gill Sans MT"/>
              </a:rPr>
              <a:t>El costo para operarlo es similar al de un modelo presencial (planta docente) más el costo de la infraestructura tecnológica.</a:t>
            </a:r>
          </a:p>
        </p:txBody>
      </p:sp>
      <p:pic>
        <p:nvPicPr>
          <p:cNvPr id="9" name="Imagen 8" descr="Captura de pantalla 2019-03-12 a la(s) 14.23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/>
          <a:stretch/>
        </p:blipFill>
        <p:spPr>
          <a:xfrm>
            <a:off x="2407416" y="310830"/>
            <a:ext cx="446330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97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00222" y="536375"/>
            <a:ext cx="3411216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latin typeface="Gill Sans MT"/>
                <a:cs typeface="Gill Sans MT"/>
              </a:rPr>
              <a:t>MODELO TUTORADO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r>
              <a:rPr lang="es-ES" sz="2200" dirty="0">
                <a:latin typeface="Gill Sans MT"/>
                <a:cs typeface="Gill Sans MT"/>
              </a:rPr>
              <a:t>Modalidad totalmente virtual y principalmente asincrónica: la mayor</a:t>
            </a:r>
          </a:p>
          <a:p>
            <a:pPr algn="r"/>
            <a:r>
              <a:rPr lang="es-ES" sz="2200" dirty="0">
                <a:latin typeface="Gill Sans MT"/>
                <a:cs typeface="Gill Sans MT"/>
              </a:rPr>
              <a:t>parte del proceso de enseñanza se lleva a cabo en las plataformas virtuales, donde se encuentran los contenidos y actividades,  y el estudiante solo interactúa (de manera asincrónica) con sus tutores, quienes se encargan de seguir su</a:t>
            </a:r>
          </a:p>
          <a:p>
            <a:pPr algn="r"/>
            <a:r>
              <a:rPr lang="es-ES" sz="2200" dirty="0">
                <a:latin typeface="Gill Sans MT"/>
                <a:cs typeface="Gill Sans MT"/>
              </a:rPr>
              <a:t>desempeño y retroalimentar la evaluación.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7" name="Imagen 6" descr="Captura de pantalla 2019-03-12 a la(s) 14.2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507"/>
            <a:ext cx="5503088" cy="42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732784" y="1422109"/>
            <a:ext cx="310187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latin typeface="Gill Sans MT"/>
                <a:cs typeface="Gill Sans MT"/>
              </a:rPr>
              <a:t>MODELO TUTORADO</a:t>
            </a:r>
          </a:p>
          <a:p>
            <a:pPr algn="r"/>
            <a:endParaRPr lang="es-ES" sz="2400" dirty="0"/>
          </a:p>
          <a:p>
            <a:pPr algn="r"/>
            <a:r>
              <a:rPr lang="es-ES" sz="2200" dirty="0">
                <a:latin typeface="Gill Sans MT"/>
                <a:cs typeface="Gill Sans MT"/>
              </a:rPr>
              <a:t>Costos de implementación moderados.</a:t>
            </a:r>
          </a:p>
          <a:p>
            <a:pPr algn="r"/>
            <a:endParaRPr lang="es-ES" sz="2200" dirty="0">
              <a:latin typeface="Gill Sans MT"/>
              <a:cs typeface="Gill Sans MT"/>
            </a:endParaRPr>
          </a:p>
          <a:p>
            <a:pPr algn="r"/>
            <a:r>
              <a:rPr lang="es-ES" sz="2200" dirty="0">
                <a:latin typeface="Gill Sans MT"/>
                <a:cs typeface="Gill Sans MT"/>
              </a:rPr>
              <a:t>Costos de operación de bajos a moderados.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9" name="Imagen 8" descr="Captura de pantalla 2019-03-12 a la(s) 14.2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507"/>
            <a:ext cx="5503088" cy="42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2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5626" y="292609"/>
            <a:ext cx="86453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MODELO AUTOGESTIONADO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Modalidad totalmente virtual asincrónica: toda la información del</a:t>
            </a:r>
          </a:p>
          <a:p>
            <a:r>
              <a:rPr lang="es-ES" sz="2400" dirty="0">
                <a:latin typeface="Gill Sans MT"/>
                <a:cs typeface="Gill Sans MT"/>
              </a:rPr>
              <a:t>proceso de enseñanza se brinda a través de plataformas virtuales y el estudiante debe lograr el aprendizaje sin tener interacción con los docentes.</a:t>
            </a:r>
          </a:p>
        </p:txBody>
      </p:sp>
      <p:pic>
        <p:nvPicPr>
          <p:cNvPr id="4" name="Imagen 3" descr="Captura de pantalla 2019-03-12 a la(s) 14.2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7182"/>
            <a:ext cx="9264075" cy="36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4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5626" y="292609"/>
            <a:ext cx="85151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MODELO AUTOGESTIONADO</a:t>
            </a:r>
          </a:p>
          <a:p>
            <a:endParaRPr lang="es-ES" sz="2400" dirty="0"/>
          </a:p>
          <a:p>
            <a:r>
              <a:rPr lang="es-ES" sz="2200" dirty="0">
                <a:latin typeface="Gill Sans MT"/>
                <a:cs typeface="Gill Sans MT"/>
              </a:rPr>
              <a:t>Costos de implementación altos.</a:t>
            </a:r>
          </a:p>
          <a:p>
            <a:endParaRPr lang="es-ES" sz="2200" dirty="0">
              <a:latin typeface="Gill Sans MT"/>
              <a:cs typeface="Gill Sans MT"/>
            </a:endParaRPr>
          </a:p>
          <a:p>
            <a:r>
              <a:rPr lang="es-ES" sz="2200" dirty="0">
                <a:latin typeface="Gill Sans MT"/>
                <a:cs typeface="Gill Sans MT"/>
              </a:rPr>
              <a:t>Costos de operación muy bajos.</a:t>
            </a: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4" name="Imagen 3" descr="Captura de pantalla 2019-03-12 a la(s) 14.2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7182"/>
            <a:ext cx="9264075" cy="36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5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7937" y="18452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ill Sans MT"/>
                <a:cs typeface="Gill Sans MT"/>
              </a:rPr>
              <a:t>MODELO MIXTO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200" dirty="0">
                <a:latin typeface="Gill Sans MT"/>
                <a:cs typeface="Gill Sans MT"/>
              </a:rPr>
              <a:t>Se pueden combinar los modelos anteriores y la enseñanza presencial.</a:t>
            </a: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4" name="Imagen 3" descr="Captura de pantalla 2019-03-12 a la(s) 14.29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3317"/>
          <a:stretch/>
        </p:blipFill>
        <p:spPr>
          <a:xfrm>
            <a:off x="-113970" y="1693132"/>
            <a:ext cx="9257970" cy="51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4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012160" y="692696"/>
            <a:ext cx="3697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ill Sans MT"/>
                <a:cs typeface="Gill Sans MT"/>
              </a:rPr>
              <a:t>5 EJES A TOMAR EN</a:t>
            </a:r>
          </a:p>
          <a:p>
            <a:r>
              <a:rPr lang="es-ES_tradnl" sz="2400" dirty="0">
                <a:latin typeface="Gill Sans MT"/>
                <a:cs typeface="Gill Sans MT"/>
              </a:rPr>
              <a:t>CUENTA</a:t>
            </a:r>
          </a:p>
          <a:p>
            <a:endParaRPr lang="es-ES_tradnl" sz="2400" dirty="0">
              <a:latin typeface="Gill Sans MT"/>
              <a:cs typeface="Gill Sans MT"/>
            </a:endParaRPr>
          </a:p>
          <a:p>
            <a:pPr marL="457200" indent="-457200">
              <a:buAutoNum type="arabicPeriod"/>
            </a:pPr>
            <a:r>
              <a:rPr lang="es-ES_tradnl" sz="2400" dirty="0">
                <a:latin typeface="Gill Sans MT"/>
                <a:cs typeface="Gill Sans MT"/>
              </a:rPr>
              <a:t>Tecnológico</a:t>
            </a:r>
          </a:p>
          <a:p>
            <a:pPr marL="457200" indent="-457200">
              <a:buAutoNum type="arabicPeriod"/>
            </a:pPr>
            <a:r>
              <a:rPr lang="es-ES_tradnl" sz="2400" dirty="0">
                <a:latin typeface="Gill Sans MT"/>
                <a:cs typeface="Gill Sans MT"/>
              </a:rPr>
              <a:t>Pedagógico</a:t>
            </a:r>
          </a:p>
          <a:p>
            <a:pPr marL="457200" indent="-457200">
              <a:buAutoNum type="arabicPeriod"/>
            </a:pPr>
            <a:r>
              <a:rPr lang="es-ES_tradnl" sz="2400" dirty="0">
                <a:latin typeface="Gill Sans MT"/>
                <a:cs typeface="Gill Sans MT"/>
              </a:rPr>
              <a:t>Técnico</a:t>
            </a:r>
          </a:p>
          <a:p>
            <a:pPr marL="457200" indent="-457200">
              <a:buAutoNum type="arabicPeriod"/>
            </a:pPr>
            <a:r>
              <a:rPr lang="es-ES_tradnl" sz="2400" dirty="0">
                <a:latin typeface="Gill Sans MT"/>
                <a:cs typeface="Gill Sans MT"/>
              </a:rPr>
              <a:t>Recursos humanos</a:t>
            </a:r>
          </a:p>
          <a:p>
            <a:pPr marL="457200" indent="-457200">
              <a:buAutoNum type="arabicPeriod"/>
            </a:pPr>
            <a:r>
              <a:rPr lang="es-ES_tradnl" sz="2400" dirty="0">
                <a:latin typeface="Gill Sans MT"/>
                <a:cs typeface="Gill Sans MT"/>
              </a:rPr>
              <a:t>Operativo</a:t>
            </a:r>
          </a:p>
          <a:p>
            <a:pPr marL="457200" indent="-457200">
              <a:buAutoNum type="arabicPeriod"/>
            </a:pPr>
            <a:endParaRPr lang="es-ES_tradnl" sz="2400" dirty="0">
              <a:latin typeface="Gill Sans MT"/>
              <a:cs typeface="Gill Sans MT"/>
            </a:endParaRPr>
          </a:p>
          <a:p>
            <a:pPr marL="457200" indent="-457200">
              <a:buAutoNum type="arabicPeriod"/>
            </a:pPr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4" name="Imagen 3" descr="Captura de pantalla 2019-03-12 a la(s) 15.00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4540"/>
          <a:stretch/>
        </p:blipFill>
        <p:spPr>
          <a:xfrm>
            <a:off x="0" y="0"/>
            <a:ext cx="5722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3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6534" y="504250"/>
            <a:ext cx="3158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ill Sans MT"/>
                <a:cs typeface="Gill Sans MT"/>
              </a:rPr>
              <a:t>EJE TECNOLÓGICO</a:t>
            </a:r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Servidor(es)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Plataforma web que soporte el Aula virtual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Salón de reuniones virtuales (para los eventos sincrónicos)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Y su personalización y puesta a punto </a:t>
            </a:r>
          </a:p>
        </p:txBody>
      </p:sp>
      <p:pic>
        <p:nvPicPr>
          <p:cNvPr id="3" name="Imagen 2" descr="Captura de pantalla 2019-03-12 a la(s) 14.09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r="5329"/>
          <a:stretch/>
        </p:blipFill>
        <p:spPr>
          <a:xfrm>
            <a:off x="3305111" y="0"/>
            <a:ext cx="5838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41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5627" y="357729"/>
            <a:ext cx="8232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Gill Sans MT"/>
                <a:cs typeface="Gill Sans MT"/>
              </a:rPr>
              <a:t>EJE PEDAGÓGICO</a:t>
            </a:r>
          </a:p>
          <a:p>
            <a:pPr algn="ctr"/>
            <a:endParaRPr lang="es-ES_tradnl" sz="2400" dirty="0">
              <a:latin typeface="Gill Sans MT"/>
              <a:cs typeface="Gill Sans MT"/>
            </a:endParaRP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Mapa de competencias</a:t>
            </a: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Planeación didáctica </a:t>
            </a: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Contenidos y materiales</a:t>
            </a: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Objetos de aprendizaje</a:t>
            </a: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Diseño instruccional general y específico</a:t>
            </a: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Materiales guía</a:t>
            </a:r>
          </a:p>
          <a:p>
            <a:pPr algn="ctr"/>
            <a:r>
              <a:rPr lang="es-ES" sz="2400" dirty="0">
                <a:latin typeface="Gill Sans MT"/>
                <a:cs typeface="Gill Sans MT"/>
              </a:rPr>
              <a:t>Manuales (profesor, tutor, estudiante)</a:t>
            </a:r>
          </a:p>
          <a:p>
            <a:pPr algn="ctr"/>
            <a:endParaRPr lang="es-ES" sz="2400" dirty="0">
              <a:latin typeface="Gill Sans MT"/>
              <a:cs typeface="Gill Sans MT"/>
            </a:endParaRPr>
          </a:p>
          <a:p>
            <a:pPr algn="ctr"/>
            <a:endParaRPr lang="es-ES" sz="2400" dirty="0">
              <a:latin typeface="Gill Sans MT"/>
              <a:cs typeface="Gill Sans MT"/>
            </a:endParaRPr>
          </a:p>
          <a:p>
            <a:pPr algn="ctr"/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3" name="Imagen 2" descr="Captura de pantalla 2019-03-12 a la(s) 14.0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24" y="4183991"/>
            <a:ext cx="9398124" cy="26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3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4" cy="1584176"/>
          </a:xfrm>
        </p:spPr>
        <p:txBody>
          <a:bodyPr>
            <a:noAutofit/>
          </a:bodyPr>
          <a:lstStyle/>
          <a:p>
            <a:pPr algn="l"/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PROGRAMA DE LA SESIÓN</a:t>
            </a: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CONSIDERACIONES PRÁCTICAS SOBRE EL TALLER.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i="1" dirty="0">
                <a:solidFill>
                  <a:srgbClr val="000000"/>
                </a:solidFill>
              </a:rPr>
            </a:br>
            <a:endParaRPr lang="es-MX" sz="2400" i="1" dirty="0">
              <a:solidFill>
                <a:srgbClr val="000000"/>
              </a:solidFill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B021A02B-B544-144D-AA5D-E12219B7B896}"/>
              </a:ext>
            </a:extLst>
          </p:cNvPr>
          <p:cNvSpPr txBox="1">
            <a:spLocks/>
          </p:cNvSpPr>
          <p:nvPr/>
        </p:nvSpPr>
        <p:spPr>
          <a:xfrm>
            <a:off x="337256" y="2996952"/>
            <a:ext cx="8496944" cy="1584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ALTA EN EL AULA VIRTUAL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TRABAJO EN EQUIPO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FECHAS DE ENTREGA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i="1" dirty="0">
                <a:solidFill>
                  <a:srgbClr val="000000"/>
                </a:solidFill>
              </a:rPr>
            </a:br>
            <a:endParaRPr lang="es-MX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0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5627" y="504250"/>
            <a:ext cx="36307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ill Sans MT"/>
                <a:cs typeface="Gill Sans MT"/>
              </a:rPr>
              <a:t>EJE TÉCNICO</a:t>
            </a:r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Diseño de navegación web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Montaje en el aula virtual de cada programa de estudios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Programación de actividades, evaluación</a:t>
            </a:r>
          </a:p>
          <a:p>
            <a:endParaRPr lang="es-ES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Programación de constancias automatizada</a:t>
            </a:r>
          </a:p>
        </p:txBody>
      </p:sp>
      <p:pic>
        <p:nvPicPr>
          <p:cNvPr id="4" name="Imagen 3" descr="Captura de pantalla 2019-03-12 a la(s) 14.10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r="10710"/>
          <a:stretch/>
        </p:blipFill>
        <p:spPr>
          <a:xfrm>
            <a:off x="3956363" y="0"/>
            <a:ext cx="51876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9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186904" y="1107132"/>
            <a:ext cx="26375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>
                <a:latin typeface="Gill Sans MT"/>
                <a:cs typeface="Gill Sans MT"/>
              </a:rPr>
              <a:t>EJE RECURSOS HUMANOS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  <a:p>
            <a:pPr algn="r"/>
            <a:r>
              <a:rPr lang="es-ES" sz="2400" dirty="0">
                <a:latin typeface="Gill Sans MT"/>
                <a:cs typeface="Gill Sans MT"/>
              </a:rPr>
              <a:t>Se necesita capacitar a la planta docente o tutoral para la operación de los programas educativos, y también a los administradores de la infraestructura.</a:t>
            </a:r>
          </a:p>
          <a:p>
            <a:pPr algn="r"/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3" name="Imagen 2" descr="Captura de pantalla 2019-03-12 a la(s) 14.06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15659"/>
          <a:stretch/>
        </p:blipFill>
        <p:spPr>
          <a:xfrm>
            <a:off x="0" y="0"/>
            <a:ext cx="5926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9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6011" y="275391"/>
            <a:ext cx="8537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ill Sans MT"/>
                <a:cs typeface="Gill Sans MT"/>
              </a:rPr>
              <a:t>EJE OPERATIVO</a:t>
            </a:r>
          </a:p>
          <a:p>
            <a:endParaRPr lang="es-ES" sz="20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Automatización de las actividades relacionadas con la operación de la Universidad: inscripciones, gestión escolar, gestión docente, expedientes automatizados, etc.</a:t>
            </a: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4" name="Imagen 3" descr="Captura de Pantalla 2019-07-13 a la(s) 11.46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15230"/>
          <a:stretch/>
        </p:blipFill>
        <p:spPr>
          <a:xfrm>
            <a:off x="0" y="2161054"/>
            <a:ext cx="9256842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6534" y="243512"/>
            <a:ext cx="4641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HERRAMIENTAS Y PLATAFORMAS TECNOLÓGICAS EN EDUCACIÓN</a:t>
            </a:r>
          </a:p>
          <a:p>
            <a:endParaRPr lang="es-MX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CMS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LMS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PLS</a:t>
            </a:r>
            <a:endParaRPr lang="es-ES_tradnl" sz="2400" dirty="0">
              <a:latin typeface="Gill Sans MT"/>
              <a:cs typeface="Gill Sans MT"/>
            </a:endParaRPr>
          </a:p>
        </p:txBody>
      </p:sp>
      <p:pic>
        <p:nvPicPr>
          <p:cNvPr id="3" name="Imagen 2" descr="Captura de pantalla 2019-03-12 a la(s) 14.09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r="5329"/>
          <a:stretch/>
        </p:blipFill>
        <p:spPr>
          <a:xfrm>
            <a:off x="4788023" y="0"/>
            <a:ext cx="435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9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6534" y="243512"/>
            <a:ext cx="4641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HERRAMIENTAS Y PLATAFORMAS TECNOLÓGICAS EN EDUCACIÓN</a:t>
            </a:r>
            <a:endParaRPr lang="es-ES_tradnl" sz="2400" dirty="0">
              <a:latin typeface="Gill Sans MT"/>
              <a:cs typeface="Gill Sans MT"/>
            </a:endParaRPr>
          </a:p>
          <a:p>
            <a:endParaRPr lang="es-ES_tradnl" sz="2400" dirty="0">
              <a:latin typeface="Gill Sans MT"/>
              <a:cs typeface="Gill Sans MT"/>
            </a:endParaRPr>
          </a:p>
          <a:p>
            <a:r>
              <a:rPr lang="es-ES" sz="2400" dirty="0">
                <a:latin typeface="Gill Sans MT"/>
                <a:cs typeface="Gill Sans MT"/>
              </a:rPr>
              <a:t>CMS Content Management </a:t>
            </a:r>
            <a:r>
              <a:rPr lang="es-ES" sz="2400" dirty="0" err="1">
                <a:latin typeface="Gill Sans MT"/>
                <a:cs typeface="Gill Sans MT"/>
              </a:rPr>
              <a:t>System</a:t>
            </a:r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2050" name="Picture 2" descr="Qué es un CMS y qué ventajas tiene - Departamento de Internet">
            <a:extLst>
              <a:ext uri="{FF2B5EF4-FFF2-40B4-BE49-F238E27FC236}">
                <a16:creationId xmlns:a16="http://schemas.microsoft.com/office/drawing/2014/main" id="{EFC58A48-F588-5346-ACFB-67D26707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04327"/>
            <a:ext cx="6825463" cy="3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35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6534" y="243512"/>
            <a:ext cx="4641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HERRAMIENTAS Y PLATAFORMAS TECNOLÓGICAS EN EDUCACIÓN</a:t>
            </a:r>
          </a:p>
          <a:p>
            <a:endParaRPr lang="es-MX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LMS 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Learning Management System</a:t>
            </a:r>
            <a:endParaRPr lang="es-ES_tradnl" sz="2400" dirty="0">
              <a:latin typeface="Gill Sans MT"/>
              <a:cs typeface="Gill Sans MT"/>
            </a:endParaRPr>
          </a:p>
          <a:p>
            <a:endParaRPr lang="es-ES_tradnl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1030" name="Picture 6" descr="Escoger el mejor entorno virtual (LMS) es fácil si sabes cómo">
            <a:extLst>
              <a:ext uri="{FF2B5EF4-FFF2-40B4-BE49-F238E27FC236}">
                <a16:creationId xmlns:a16="http://schemas.microsoft.com/office/drawing/2014/main" id="{2376621F-8877-1040-BA19-8BC21AD6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0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08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6534" y="243512"/>
            <a:ext cx="4641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HERRAMIENTAS Y PLATAFORMAS TECNOLÓGICAS EN EDUCACIÓN</a:t>
            </a:r>
          </a:p>
          <a:p>
            <a:endParaRPr lang="es-MX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>
                <a:latin typeface="Gill Sans MT"/>
                <a:cs typeface="Gill Sans MT"/>
              </a:rPr>
              <a:t>PLS Personal </a:t>
            </a:r>
            <a:r>
              <a:rPr lang="es-ES_tradnl" sz="2400" dirty="0" err="1">
                <a:latin typeface="Gill Sans MT"/>
                <a:cs typeface="Gill Sans MT"/>
              </a:rPr>
              <a:t>Learning</a:t>
            </a:r>
            <a:r>
              <a:rPr lang="es-ES_tradnl" sz="2400" dirty="0">
                <a:latin typeface="Gill Sans MT"/>
                <a:cs typeface="Gill Sans MT"/>
              </a:rPr>
              <a:t> </a:t>
            </a:r>
            <a:r>
              <a:rPr lang="es-ES_tradnl" sz="2400" dirty="0" err="1">
                <a:latin typeface="Gill Sans MT"/>
                <a:cs typeface="Gill Sans MT"/>
              </a:rPr>
              <a:t>Environment</a:t>
            </a:r>
            <a:endParaRPr lang="es-ES_tradnl" sz="2400" dirty="0">
              <a:latin typeface="Gill Sans MT"/>
              <a:cs typeface="Gill Sans MT"/>
            </a:endParaRPr>
          </a:p>
          <a:p>
            <a:endParaRPr lang="es-ES" sz="2400" dirty="0">
              <a:latin typeface="Gill Sans MT"/>
              <a:cs typeface="Gill Sans MT"/>
            </a:endParaRPr>
          </a:p>
        </p:txBody>
      </p:sp>
      <p:pic>
        <p:nvPicPr>
          <p:cNvPr id="4098" name="Picture 2" descr="AYUDA PARA MAESTROS: Tabla periódica de Apps y plataformas para profesores">
            <a:extLst>
              <a:ext uri="{FF2B5EF4-FFF2-40B4-BE49-F238E27FC236}">
                <a16:creationId xmlns:a16="http://schemas.microsoft.com/office/drawing/2014/main" id="{08D7FB7D-2B60-A840-9D6B-A4765ECAF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/>
          <a:stretch/>
        </p:blipFill>
        <p:spPr bwMode="auto">
          <a:xfrm>
            <a:off x="593812" y="2780928"/>
            <a:ext cx="7956376" cy="38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07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6534" y="243512"/>
            <a:ext cx="716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HERRAMIENTAS Y PLATAFORMAS TECNOLÓGICAS EN EDUCACIÓN</a:t>
            </a:r>
          </a:p>
          <a:p>
            <a:endParaRPr lang="es-MX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>
                <a:latin typeface="Gill Sans MT"/>
                <a:cs typeface="Gill Sans MT"/>
              </a:rPr>
              <a:t>CONSIDERACIONES PARA IMPLEMENTAR AMBIENTES DE APRENDIZAJE ENRIQUECIDOS CON TECNOLOGÍAS</a:t>
            </a:r>
          </a:p>
          <a:p>
            <a:endParaRPr lang="es-ES" sz="2400" dirty="0">
              <a:latin typeface="Gill Sans MT"/>
              <a:cs typeface="Gill Sans M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9F2110-C8C6-EE46-AD8D-D4F7433771A4}"/>
              </a:ext>
            </a:extLst>
          </p:cNvPr>
          <p:cNvSpPr/>
          <p:nvPr/>
        </p:nvSpPr>
        <p:spPr>
          <a:xfrm>
            <a:off x="611560" y="3140968"/>
            <a:ext cx="3724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Gill Sans MT"/>
                <a:cs typeface="Gill Sans MT"/>
              </a:rPr>
              <a:t>5 EJES</a:t>
            </a:r>
          </a:p>
          <a:p>
            <a:pPr marL="457200" indent="-457200"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Tecnológico</a:t>
            </a:r>
          </a:p>
          <a:p>
            <a:pPr marL="457200" indent="-457200"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Pedagógico</a:t>
            </a:r>
          </a:p>
          <a:p>
            <a:pPr marL="457200" indent="-457200"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Técnico</a:t>
            </a:r>
          </a:p>
          <a:p>
            <a:pPr marL="457200" indent="-457200"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Recursos humanos</a:t>
            </a:r>
          </a:p>
          <a:p>
            <a:pPr marL="457200" indent="-457200"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Operativo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0ACE55-B5B3-DB49-9940-835FECD474FF}"/>
              </a:ext>
            </a:extLst>
          </p:cNvPr>
          <p:cNvSpPr/>
          <p:nvPr/>
        </p:nvSpPr>
        <p:spPr>
          <a:xfrm>
            <a:off x="5148064" y="3309917"/>
            <a:ext cx="37249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Gill Sans MT"/>
                <a:cs typeface="Gill Sans MT"/>
              </a:rPr>
              <a:t>Nuevo contexto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Gill Sans MT"/>
                <a:cs typeface="Gill Sans MT"/>
              </a:rPr>
              <a:t>Nuevos alumnos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Gill Sans MT"/>
                <a:cs typeface="Gill Sans MT"/>
              </a:rPr>
              <a:t>Nuevas estrategias didácticas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latin typeface="Gill Sans MT"/>
                <a:cs typeface="Gill Sans MT"/>
              </a:rPr>
              <a:t>Nuevas modalidades educativas</a:t>
            </a:r>
          </a:p>
          <a:p>
            <a:endParaRPr lang="es-ES_tradnl" sz="28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39307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6696744" cy="57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33569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PREPARARSE TODOS (NO SOLO LOS DOCENTES) PARA ENFRENTAR ESTE NUEVO PARADIGMA.</a:t>
            </a:r>
          </a:p>
          <a:p>
            <a:pPr>
              <a:spcBef>
                <a:spcPct val="0"/>
              </a:spcBef>
            </a:pPr>
            <a:endParaRPr lang="es-ES_tradnl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UN PUNTO DE PARTIDA PUEDE SER LA PROPUESTA DE LA UNESCO DE LA ALFABETIZACIÓN MEDIÁTICA INFORMACIONAL.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620688"/>
            <a:ext cx="2880320" cy="29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C590B-6F89-F94C-BD99-DD43AB511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4038600" cy="93345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bg1"/>
                </a:solidFill>
              </a:rPr>
              <a:t>HERRAMIENTAS TECNOLÓGICAS EN EDUCACIÓN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12C17D-5A55-9F40-A086-51BE8E191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5707368" cy="748553"/>
          </a:xfrm>
        </p:spPr>
        <p:txBody>
          <a:bodyPr>
            <a:noAutofit/>
          </a:bodyPr>
          <a:lstStyle/>
          <a:p>
            <a:r>
              <a:rPr lang="es-MX" sz="2800" dirty="0"/>
              <a:t>ING. FRANCISCO FÉLIX GALVÁN</a:t>
            </a:r>
          </a:p>
        </p:txBody>
      </p:sp>
    </p:spTree>
    <p:extLst>
      <p:ext uri="{BB962C8B-B14F-4D97-AF65-F5344CB8AC3E}">
        <p14:creationId xmlns:p14="http://schemas.microsoft.com/office/powerpoint/2010/main" val="264799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443711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ENRIQUECER EL PROCESO DE ENSEÑANZA APRENDIZAJE CON ESTRATEGIAS DIDÁCTICAS NOVEDOSAS.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4746104" cy="37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4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3573016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INNOVAR, CREAR, PERDERLE EL MIEDO A LA APLICACIÓN DE ESTRATEGIAS.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5440536" cy="22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1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4581128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IMPULSAR EL APRENDIZAJE SOCIAL Y SITUADO.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4664"/>
            <a:ext cx="3672408" cy="48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2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3573016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PONER ÉNFASIS EN EL DESARROLLO DE LAS COMPETENCIAS Y NO EN LA TRASMISIÓN DE CONOCIMIENTOS.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7884368" cy="33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1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4653136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CENTRARNOS EN LAS ACTITUDES, SU DESARROLLO Y EVALUACIÓN.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64704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9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4509120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RENOVAR NUESTRA DOCENCIA, PARA TRASMITIR MÁS EFECTIVAMENTE NUESTRAS HABILIDADES DE HERENCIA.</a:t>
            </a: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76672"/>
            <a:ext cx="3240360" cy="45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br>
              <a:rPr lang="es-MX" sz="2000" dirty="0">
                <a:latin typeface="Arial"/>
              </a:rPr>
            </a:br>
            <a:endParaRPr lang="es-MX" sz="200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4077072"/>
            <a:ext cx="777686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PROMOVER EL USO DE LAS TECNOLOGÍAS PARA ENRIQUECER EL PROCESO DE ENSEÑANZA APRENDIZAJE</a:t>
            </a:r>
            <a:endParaRPr lang="es-ES_tradnl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es-MX" sz="2400" dirty="0">
              <a:latin typeface="Arial" pitchFamily="34" charset="0"/>
              <a:ea typeface="+mj-ea"/>
              <a:cs typeface="Arial" pitchFamily="34" charset="0"/>
            </a:endParaRP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648"/>
            <a:ext cx="2603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66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7291BC-7194-E241-A649-F9BC9FA494BE}"/>
              </a:ext>
            </a:extLst>
          </p:cNvPr>
          <p:cNvSpPr txBox="1">
            <a:spLocks/>
          </p:cNvSpPr>
          <p:nvPr/>
        </p:nvSpPr>
        <p:spPr>
          <a:xfrm>
            <a:off x="2201632" y="5013176"/>
            <a:ext cx="5708052" cy="112187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Grupo </a:t>
            </a:r>
            <a:r>
              <a:rPr lang="en-US" sz="2800" dirty="0" err="1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avance</a:t>
            </a:r>
            <a:r>
              <a:rPr lang="en-US" sz="28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educativo</a:t>
            </a:r>
            <a:endParaRPr lang="en-US" sz="28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Servicios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</a:t>
            </a:r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Educativos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para el </a:t>
            </a:r>
            <a:r>
              <a:rPr lang="en-US" sz="2200" cap="none" dirty="0" err="1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Siglo</a:t>
            </a:r>
            <a:r>
              <a:rPr lang="en-US" sz="2200" cap="none" dirty="0">
                <a:solidFill>
                  <a:schemeClr val="tx1"/>
                </a:solidFill>
                <a:latin typeface="Raleway Thin" panose="020B0203030101060003" pitchFamily="34" charset="77"/>
                <a:cs typeface="Gill Sans MT"/>
              </a:rPr>
              <a:t> XXI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E0930F-4556-1B4C-BD63-A591867A3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460"/>
          <a:stretch/>
        </p:blipFill>
        <p:spPr>
          <a:xfrm>
            <a:off x="683568" y="5013176"/>
            <a:ext cx="1268681" cy="11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96944" cy="1116106"/>
          </a:xfrm>
        </p:spPr>
        <p:txBody>
          <a:bodyPr>
            <a:noAutofit/>
          </a:bodyPr>
          <a:lstStyle/>
          <a:p>
            <a:pPr algn="l"/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CONTENIDO 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NUEVO CONTEXTO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NUEVOS ALUMNOS: LA GENERACIÓN.NET O MILLENNIALS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NUEVOS ENFOQUES, ESTRATEGIAS DIDÁCTICAS Y NUEVAS MODALIDADES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HERRAMIENTAS Y PLATAFORMAS TECNOLÓGICAS EN EDUCACIÓN</a:t>
            </a: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CONCLUSIONES</a:t>
            </a: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es-MX" sz="2400" i="1" dirty="0">
                <a:solidFill>
                  <a:srgbClr val="000000"/>
                </a:solidFill>
              </a:rPr>
            </a:br>
            <a:endParaRPr lang="es-MX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CONOCIMIENTO CAMBIÓ …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304800" y="1905000"/>
            <a:ext cx="8458200" cy="4260304"/>
          </a:xfrm>
        </p:spPr>
        <p:txBody>
          <a:bodyPr>
            <a:normAutofit fontScale="92500" lnSpcReduction="10000"/>
          </a:bodyPr>
          <a:lstStyle/>
          <a:p>
            <a:pPr marL="263525" indent="0">
              <a:buNone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EL CONOCIMIENTO DE BASE DISCIPLINAR SE DUPLICÓ POR PRIMERA VEZ LUEGO DEL TRANSCURSO DE 1750 AÑOS, LUEGO CADA 150 AÑOS Y CONTINUÓ CADA 50 AÑOS. </a:t>
            </a:r>
          </a:p>
          <a:p>
            <a:pPr marL="263525" indent="0"/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263525" indent="0">
              <a:buNone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SEGÚN UN ESTUDIO, LA PREVISIÓN PARA EL AÑO 2020 ES QUE SE DUPLICARÁ CADA 73 DÍAS.</a:t>
            </a:r>
          </a:p>
          <a:p>
            <a:pPr marL="263525" indent="0"/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263525" indent="0">
              <a:buNone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Datos de la Conferencia Mundial sobre la Educación Superior en el Siglo XXI.- UNESCO - 1998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77253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EVOLUCIÓN DE LA WEB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6962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3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00800" cy="1143000"/>
          </a:xfrm>
        </p:spPr>
        <p:txBody>
          <a:bodyPr>
            <a:noAutofit/>
          </a:bodyPr>
          <a:lstStyle/>
          <a:p>
            <a:r>
              <a:rPr lang="es-MX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CONSUMIDORES A PROSUMIDORES DE INFORMACIÓN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4071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ntaj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{77222170-6567-0843-9AB7-EF4AD7DC975F}tf10001120</Template>
  <TotalTime>7326</TotalTime>
  <Words>1445</Words>
  <Application>Microsoft Macintosh PowerPoint</Application>
  <PresentationFormat>Presentación en pantalla (4:3)</PresentationFormat>
  <Paragraphs>280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3" baseType="lpstr">
      <vt:lpstr>Arial</vt:lpstr>
      <vt:lpstr>Gill Sans MT</vt:lpstr>
      <vt:lpstr>Raleway</vt:lpstr>
      <vt:lpstr>Raleway Thin</vt:lpstr>
      <vt:lpstr>Wingdings</vt:lpstr>
      <vt:lpstr>Tema1</vt:lpstr>
      <vt:lpstr>Presentación de PowerPoint</vt:lpstr>
      <vt:lpstr>Presentación de PowerPoint</vt:lpstr>
      <vt:lpstr>PROGRAMA DE LA SESIÓN   1. CONSIDERACIONES PRÁCTICAS SOBRE EL TALLER. 2. CONFERENCIA: HERRAMIENTAS TECNOLÓGICAS EN      EDUCACIÓN. 3. ACLARACIÓN DE DUDAS       </vt:lpstr>
      <vt:lpstr>PROGRAMA DE LA SESIÓN   CONSIDERACIONES PRÁCTICAS SOBRE EL TALLER.       </vt:lpstr>
      <vt:lpstr>HERRAMIENTAS TECNOLÓGICAS EN EDUCACIÓN</vt:lpstr>
      <vt:lpstr>CONTENIDO      UN NUEVO CONTEXTO  NUEVOS ALUMNOS: LA GENERACIÓN.NET O MILLENNIALS  NUEVOS ENFOQUES, ESTRATEGIAS DIDÁCTICAS Y NUEVAS MODALIDADES  HERRAMIENTAS Y PLATAFORMAS TECNOLÓGICAS EN EDUCACIÓN  CONCLUSIONES          </vt:lpstr>
      <vt:lpstr>EL CONOCIMIENTO CAMBIÓ …</vt:lpstr>
      <vt:lpstr>LA EVOLUCIÓN DE LA WEB</vt:lpstr>
      <vt:lpstr>DE CONSUMIDORES A PROSUMIDORES DE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   </vt:lpstr>
      <vt:lpstr>Presentación de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ESTILOS DE APRENDIZAJE. NUEVAS FORMAS DE APRENDER EN LA GENERACIÓN .NET</dc:title>
  <dc:creator>GAE</dc:creator>
  <cp:lastModifiedBy>Francisco Félix Galván</cp:lastModifiedBy>
  <cp:revision>225</cp:revision>
  <dcterms:created xsi:type="dcterms:W3CDTF">2014-06-16T22:38:44Z</dcterms:created>
  <dcterms:modified xsi:type="dcterms:W3CDTF">2022-03-30T16:19:15Z</dcterms:modified>
</cp:coreProperties>
</file>